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784" r:id="rId2"/>
    <p:sldId id="891" r:id="rId3"/>
    <p:sldId id="906" r:id="rId4"/>
    <p:sldId id="926" r:id="rId5"/>
    <p:sldId id="907" r:id="rId6"/>
    <p:sldId id="909" r:id="rId7"/>
    <p:sldId id="910" r:id="rId8"/>
    <p:sldId id="912" r:id="rId9"/>
    <p:sldId id="913" r:id="rId10"/>
    <p:sldId id="915" r:id="rId11"/>
    <p:sldId id="916" r:id="rId12"/>
    <p:sldId id="917" r:id="rId13"/>
    <p:sldId id="921" r:id="rId14"/>
    <p:sldId id="922" r:id="rId15"/>
    <p:sldId id="923" r:id="rId16"/>
    <p:sldId id="928" r:id="rId17"/>
    <p:sldId id="927" r:id="rId18"/>
    <p:sldId id="929" r:id="rId19"/>
    <p:sldId id="918" r:id="rId20"/>
    <p:sldId id="919" r:id="rId21"/>
    <p:sldId id="920" r:id="rId22"/>
    <p:sldId id="857" r:id="rId23"/>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userDrawn="1">
          <p15:clr>
            <a:srgbClr val="A4A3A4"/>
          </p15:clr>
        </p15:guide>
        <p15:guide id="3" orient="horz" pos="441" userDrawn="1">
          <p15:clr>
            <a:srgbClr val="A4A3A4"/>
          </p15:clr>
        </p15:guide>
        <p15:guide id="4" pos="385" userDrawn="1">
          <p15:clr>
            <a:srgbClr val="A4A3A4"/>
          </p15:clr>
        </p15:guide>
        <p15:guide id="5" pos="5375" userDrawn="1">
          <p15:clr>
            <a:srgbClr val="A4A3A4"/>
          </p15:clr>
        </p15:guide>
        <p15:guide id="6" pos="771" userDrawn="1">
          <p15:clr>
            <a:srgbClr val="A4A3A4"/>
          </p15:clr>
        </p15:guide>
        <p15:guide id="7" orient="horz" pos="3185" userDrawn="1">
          <p15:clr>
            <a:srgbClr val="A4A3A4"/>
          </p15:clr>
        </p15:guide>
        <p15:guide id="8" orient="horz" pos="6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bai wang" initials="dw" lastIdx="1" clrIdx="0">
    <p:extLst>
      <p:ext uri="{19B8F6BF-5375-455C-9EA6-DF929625EA0E}">
        <p15:presenceInfo xmlns:p15="http://schemas.microsoft.com/office/powerpoint/2012/main" userId="1afcf4915030c6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0000"/>
    <a:srgbClr val="9BDA3D"/>
    <a:srgbClr val="4CE203"/>
    <a:srgbClr val="23FD47"/>
    <a:srgbClr val="F6FB25"/>
    <a:srgbClr val="AA9A00"/>
    <a:srgbClr val="1E0DF7"/>
    <a:srgbClr val="404040"/>
    <a:srgbClr val="090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77645" autoAdjust="0"/>
  </p:normalViewPr>
  <p:slideViewPr>
    <p:cSldViewPr snapToGrid="0">
      <p:cViewPr varScale="1">
        <p:scale>
          <a:sx n="130" d="100"/>
          <a:sy n="130" d="100"/>
        </p:scale>
        <p:origin x="1517" y="77"/>
      </p:cViewPr>
      <p:guideLst>
        <p:guide pos="2880"/>
        <p:guide orient="horz" pos="1620"/>
        <p:guide orient="horz" pos="441"/>
        <p:guide pos="385"/>
        <p:guide pos="5375"/>
        <p:guide pos="771"/>
        <p:guide orient="horz" pos="3185"/>
        <p:guide orient="horz" pos="690"/>
      </p:guideLst>
    </p:cSldViewPr>
  </p:slideViewPr>
  <p:notesTextViewPr>
    <p:cViewPr>
      <p:scale>
        <a:sx n="3" d="2"/>
        <a:sy n="3" d="2"/>
      </p:scale>
      <p:origin x="0" y="-53"/>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2022/5/27</a:t>
            </a:fld>
            <a:endParaRPr lang="zh-CN" altLang="en-US"/>
          </a:p>
        </p:txBody>
      </p:sp>
      <p:sp>
        <p:nvSpPr>
          <p:cNvPr id="4" name="幻灯片图像占位符 3"/>
          <p:cNvSpPr>
            <a:spLocks noGrp="1" noRot="1" noChangeAspect="1"/>
          </p:cNvSpPr>
          <p:nvPr>
            <p:ph type="sldImg" idx="2"/>
          </p:nvPr>
        </p:nvSpPr>
        <p:spPr>
          <a:xfrm>
            <a:off x="482121" y="1279287"/>
            <a:ext cx="61395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0159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接下来我们继续讲另一种地图</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969130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咱们把这个函数写的更加通用一些，在后面再加上一个函数</a:t>
            </a:r>
            <a:r>
              <a:rPr lang="en-US" altLang="zh-CN" dirty="0" smtClean="0"/>
              <a:t>f</a:t>
            </a:r>
          </a:p>
          <a:p>
            <a:r>
              <a:rPr lang="zh-CN" altLang="en-US" dirty="0" smtClean="0"/>
              <a:t>这个</a:t>
            </a:r>
            <a:r>
              <a:rPr lang="en-US" altLang="zh-CN" dirty="0" smtClean="0"/>
              <a:t>f</a:t>
            </a:r>
            <a:r>
              <a:rPr lang="zh-CN" altLang="en-US" dirty="0" smtClean="0"/>
              <a:t>函数值可能在咱们刚刚那个例子中的意义都是</a:t>
            </a:r>
            <a:r>
              <a:rPr lang="en-US" altLang="zh-CN" dirty="0" smtClean="0"/>
              <a:t>0</a:t>
            </a:r>
            <a:r>
              <a:rPr lang="zh-CN" altLang="en-US" dirty="0" smtClean="0"/>
              <a:t>，但是在后面讲解高维的</a:t>
            </a:r>
            <a:r>
              <a:rPr lang="en-US" altLang="zh-CN" dirty="0" smtClean="0"/>
              <a:t>ESDF</a:t>
            </a:r>
            <a:r>
              <a:rPr lang="zh-CN" altLang="en-US" dirty="0" smtClean="0"/>
              <a:t>的时候就有用处啦</a:t>
            </a:r>
            <a:endParaRPr lang="en-US" altLang="zh-CN" dirty="0" smtClean="0"/>
          </a:p>
          <a:p>
            <a:endParaRPr lang="en-US" altLang="zh-CN" dirty="0" smtClean="0"/>
          </a:p>
          <a:p>
            <a:r>
              <a:rPr lang="zh-CN" altLang="en-US" dirty="0" smtClean="0"/>
              <a:t>看下面这里，我们说两条抛物线肯定只会交于一个点，这个大家自己写出来就能看到了，举个例子，对于两个不一样的</a:t>
            </a:r>
            <a:r>
              <a:rPr lang="en-US" altLang="zh-CN" dirty="0" smtClean="0"/>
              <a:t>q</a:t>
            </a:r>
          </a:p>
          <a:p>
            <a:endParaRPr lang="en-US" altLang="zh-CN" dirty="0" smtClean="0"/>
          </a:p>
          <a:p>
            <a:r>
              <a:rPr lang="zh-CN" altLang="en-US" dirty="0" smtClean="0"/>
              <a:t>同时把我这里的式子给化解一下就发现，交点的自变量坐标写为这个</a:t>
            </a:r>
            <a:r>
              <a:rPr lang="en-US" altLang="zh-CN" dirty="0" smtClean="0"/>
              <a:t>s</a:t>
            </a:r>
            <a:r>
              <a:rPr lang="zh-CN" altLang="en-US" dirty="0" smtClean="0"/>
              <a:t>值</a:t>
            </a:r>
            <a:endParaRPr lang="en-US" altLang="zh-CN" dirty="0" smtClean="0"/>
          </a:p>
          <a:p>
            <a:r>
              <a:rPr lang="zh-CN" altLang="en-US" dirty="0" smtClean="0"/>
              <a:t>那么这个</a:t>
            </a:r>
            <a:r>
              <a:rPr lang="en-US" altLang="zh-CN" dirty="0" smtClean="0"/>
              <a:t>D</a:t>
            </a:r>
            <a:r>
              <a:rPr lang="zh-CN" altLang="en-US" dirty="0" smtClean="0"/>
              <a:t>函数最后应该怎么计算值呢，下面我们给出算法的伪代码</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45412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这部分算法就是来自于前面给出的这个参考材料了，这部分算法的逻辑是比较绕的，所以这次课里面就不展开了，大家可以基于前面讲的思路自己推一推</a:t>
            </a:r>
            <a:endParaRPr lang="en-US" altLang="zh-CN" dirty="0" smtClean="0"/>
          </a:p>
          <a:p>
            <a:r>
              <a:rPr lang="zh-CN" altLang="en-US" dirty="0" smtClean="0"/>
              <a:t>如果要实现</a:t>
            </a:r>
            <a:r>
              <a:rPr lang="en-US" altLang="zh-CN" dirty="0" smtClean="0"/>
              <a:t>ESDF</a:t>
            </a:r>
            <a:r>
              <a:rPr lang="zh-CN" altLang="en-US" dirty="0" smtClean="0"/>
              <a:t>的功能的话，可以直接基于这个伪代码来写</a:t>
            </a:r>
            <a:endParaRPr lang="en-US" altLang="zh-CN" dirty="0" smtClean="0"/>
          </a:p>
          <a:p>
            <a:r>
              <a:rPr lang="zh-CN" altLang="en-US" dirty="0" smtClean="0"/>
              <a:t>在</a:t>
            </a:r>
            <a:r>
              <a:rPr lang="en-US" altLang="zh-CN" dirty="0" err="1" smtClean="0"/>
              <a:t>fp</a:t>
            </a:r>
            <a:r>
              <a:rPr lang="zh-CN" altLang="en-US" dirty="0" smtClean="0"/>
              <a:t>部分中的</a:t>
            </a:r>
            <a:r>
              <a:rPr lang="en-US" altLang="zh-CN" dirty="0" err="1" smtClean="0"/>
              <a:t>esdf</a:t>
            </a:r>
            <a:r>
              <a:rPr lang="zh-CN" altLang="en-US" dirty="0" smtClean="0"/>
              <a:t>的生成也是基于这个伪代码的思路的</a:t>
            </a:r>
            <a:endParaRPr lang="en-US" altLang="zh-CN" dirty="0" smtClean="0"/>
          </a:p>
          <a:p>
            <a:endParaRPr lang="en-US" altLang="zh-CN" dirty="0" smtClean="0"/>
          </a:p>
          <a:p>
            <a:r>
              <a:rPr lang="zh-CN" altLang="en-US" dirty="0" smtClean="0"/>
              <a:t>但是需要注意的是，这个伪代码只是针对了一维的情况，那多维的情况怎么解决呢？</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9233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这里咱们就来以二维为例子，咱们写出这个二维的形式，上面这是一维的形式，写成二维大家应该是比较好理解的吧</a:t>
            </a:r>
            <a:endParaRPr lang="en-US" altLang="zh-CN" dirty="0" smtClean="0"/>
          </a:p>
          <a:p>
            <a:endParaRPr lang="en-US" altLang="zh-CN" dirty="0" smtClean="0"/>
          </a:p>
          <a:p>
            <a:r>
              <a:rPr lang="zh-CN" altLang="en-US" dirty="0" smtClean="0"/>
              <a:t>我们可以看到，第一项其实是与</a:t>
            </a:r>
            <a:r>
              <a:rPr lang="en-US" altLang="zh-CN" dirty="0" smtClean="0"/>
              <a:t>y</a:t>
            </a:r>
            <a:r>
              <a:rPr lang="zh-CN" altLang="en-US" dirty="0" smtClean="0"/>
              <a:t>无关的，所以我们可以写成下面的形式</a:t>
            </a:r>
            <a:endParaRPr lang="en-US" altLang="zh-CN" dirty="0" smtClean="0"/>
          </a:p>
          <a:p>
            <a:r>
              <a:rPr lang="zh-CN" altLang="en-US" dirty="0" smtClean="0"/>
              <a:t>其实可以看到，第二项这部分，当</a:t>
            </a:r>
            <a:r>
              <a:rPr lang="en-US" altLang="zh-CN" dirty="0" smtClean="0"/>
              <a:t>x</a:t>
            </a:r>
            <a:r>
              <a:rPr lang="zh-CN" altLang="en-US" dirty="0" smtClean="0"/>
              <a:t>‘确定的时候，就变成了一个一维的情况了对吧，换句话说在</a:t>
            </a:r>
            <a:r>
              <a:rPr lang="en-US" altLang="zh-CN" dirty="0" smtClean="0"/>
              <a:t>x</a:t>
            </a:r>
            <a:r>
              <a:rPr lang="zh-CN" altLang="en-US" dirty="0" smtClean="0"/>
              <a:t>’确定的时候，后面这部分就变成了一个完全关于</a:t>
            </a:r>
            <a:r>
              <a:rPr lang="en-US" altLang="zh-CN" dirty="0" smtClean="0"/>
              <a:t>y</a:t>
            </a:r>
            <a:r>
              <a:rPr lang="zh-CN" altLang="en-US" dirty="0" smtClean="0"/>
              <a:t>的函数了，那就完全成了一个自变量是</a:t>
            </a:r>
            <a:r>
              <a:rPr lang="en-US" altLang="zh-CN" dirty="0" smtClean="0"/>
              <a:t>y</a:t>
            </a:r>
            <a:r>
              <a:rPr lang="zh-CN" altLang="en-US" dirty="0" smtClean="0"/>
              <a:t>的一维情况了</a:t>
            </a:r>
            <a:endParaRPr lang="en-US" altLang="zh-CN" dirty="0" smtClean="0"/>
          </a:p>
          <a:p>
            <a:endParaRPr lang="en-US" altLang="zh-CN" dirty="0" smtClean="0"/>
          </a:p>
          <a:p>
            <a:r>
              <a:rPr lang="zh-CN" altLang="en-US" dirty="0" smtClean="0"/>
              <a:t>这样来看大家可能还是云里雾里，我们用一个实际的情况来举例</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44741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咱们拿出这个祖传的可视化栅格地图，白色表示</a:t>
            </a:r>
            <a:r>
              <a:rPr lang="en-US" altLang="zh-CN" dirty="0" smtClean="0"/>
              <a:t>free</a:t>
            </a:r>
            <a:r>
              <a:rPr lang="zh-CN" altLang="en-US" dirty="0" smtClean="0"/>
              <a:t>，黑色表示障碍物</a:t>
            </a:r>
            <a:endParaRPr lang="en-US" altLang="zh-CN" dirty="0" smtClean="0"/>
          </a:p>
          <a:p>
            <a:r>
              <a:rPr lang="zh-CN" altLang="en-US" dirty="0" smtClean="0"/>
              <a:t>首先，我们单独去看每一列，每一列的情况，这个时候，是不是就相当于</a:t>
            </a:r>
            <a:r>
              <a:rPr lang="en-US" altLang="zh-CN" dirty="0" smtClean="0"/>
              <a:t>x</a:t>
            </a:r>
            <a:r>
              <a:rPr lang="zh-CN" altLang="en-US" dirty="0" smtClean="0"/>
              <a:t>‘固定，</a:t>
            </a:r>
            <a:r>
              <a:rPr lang="en-US" altLang="zh-CN" dirty="0" smtClean="0"/>
              <a:t>f</a:t>
            </a:r>
            <a:r>
              <a:rPr lang="zh-CN" altLang="en-US" dirty="0" smtClean="0"/>
              <a:t>函数为</a:t>
            </a:r>
            <a:r>
              <a:rPr lang="en-US" altLang="zh-CN" dirty="0" smtClean="0"/>
              <a:t>0</a:t>
            </a:r>
            <a:r>
              <a:rPr lang="zh-CN" altLang="en-US" dirty="0" smtClean="0"/>
              <a:t>的一个情况</a:t>
            </a:r>
            <a:endParaRPr lang="en-US" altLang="zh-CN" dirty="0" smtClean="0"/>
          </a:p>
          <a:p>
            <a:r>
              <a:rPr lang="zh-CN" altLang="en-US" dirty="0" smtClean="0"/>
              <a:t>其实就是咱们刚刚那个一列栅格的一维地图给竖过来对吧</a:t>
            </a:r>
            <a:endParaRPr lang="en-US" altLang="zh-CN" dirty="0" smtClean="0"/>
          </a:p>
          <a:p>
            <a:endParaRPr lang="en-US" altLang="zh-CN" dirty="0" smtClean="0"/>
          </a:p>
          <a:p>
            <a:r>
              <a:rPr lang="zh-CN" altLang="en-US" dirty="0" smtClean="0"/>
              <a:t>咱们写一下，这里无穷大的是因为这一列里面没有障碍物，</a:t>
            </a:r>
            <a:r>
              <a:rPr lang="en-US" altLang="zh-CN" dirty="0" smtClean="0"/>
              <a:t>0</a:t>
            </a:r>
            <a:r>
              <a:rPr lang="zh-CN" altLang="en-US" dirty="0" smtClean="0"/>
              <a:t>的话就是表示自己本身就是障碍物对吧，因为是到最近的障碍物的距离嘛</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948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那咱们接下来看这整个函数，整个函数如果我们将坐标轴横过来看，是不是后面这部分是一个定值了对吧</a:t>
            </a:r>
            <a:endParaRPr lang="en-US" altLang="zh-CN" dirty="0" smtClean="0"/>
          </a:p>
          <a:p>
            <a:r>
              <a:rPr lang="zh-CN" altLang="en-US" dirty="0" smtClean="0"/>
              <a:t>咱们刚刚都写出来了呀，就是当我们只看一行的时候，那么这个式子是不是也完全可以写成一维的形式了</a:t>
            </a:r>
            <a:endParaRPr lang="en-US" altLang="zh-CN" dirty="0" smtClean="0"/>
          </a:p>
          <a:p>
            <a:endParaRPr lang="en-US" altLang="zh-CN" dirty="0" smtClean="0"/>
          </a:p>
          <a:p>
            <a:r>
              <a:rPr lang="zh-CN" altLang="en-US" dirty="0" smtClean="0"/>
              <a:t>来咱们横着看，这个一维的函数我刚刚是不是说过，可以通过那个伪代码获得答案的，这里我们截取下面这一段，对比着看一下计算结果</a:t>
            </a:r>
            <a:endParaRPr lang="en-US" altLang="zh-CN" dirty="0" smtClean="0"/>
          </a:p>
          <a:p>
            <a:r>
              <a:rPr lang="zh-CN" altLang="en-US" dirty="0" smtClean="0"/>
              <a:t>选取下面蓝色框出来的三行</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662611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咱们看一下计算的结果，如果大家感兴趣可以自己一个一个手动算一下对比一下试试是不是这样一个结果</a:t>
            </a:r>
            <a:endParaRPr lang="en-US" altLang="zh-CN" dirty="0" smtClean="0"/>
          </a:p>
          <a:p>
            <a:endParaRPr lang="en-US" altLang="zh-CN" dirty="0" smtClean="0"/>
          </a:p>
          <a:p>
            <a:r>
              <a:rPr lang="zh-CN" altLang="en-US" dirty="0" smtClean="0"/>
              <a:t>那么二维可以通过这种</a:t>
            </a:r>
            <a:r>
              <a:rPr lang="en-US" altLang="zh-CN" dirty="0" smtClean="0"/>
              <a:t>y</a:t>
            </a:r>
            <a:r>
              <a:rPr lang="zh-CN" altLang="en-US" dirty="0" smtClean="0"/>
              <a:t>方向来一次，</a:t>
            </a:r>
            <a:r>
              <a:rPr lang="en-US" altLang="zh-CN" dirty="0" smtClean="0"/>
              <a:t>x</a:t>
            </a:r>
            <a:r>
              <a:rPr lang="zh-CN" altLang="en-US" dirty="0" smtClean="0"/>
              <a:t>方向再来一次的方式，是不是推导到三维也是同理呀，咱们只需要在</a:t>
            </a:r>
            <a:r>
              <a:rPr lang="en-US" altLang="zh-CN" dirty="0" smtClean="0"/>
              <a:t>z</a:t>
            </a:r>
            <a:r>
              <a:rPr lang="zh-CN" altLang="en-US" dirty="0" smtClean="0"/>
              <a:t>轴再来对全部的地图刷一次就行了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150213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最后咱们回顾一下</a:t>
            </a:r>
            <a:r>
              <a:rPr lang="en-US" altLang="zh-CN" dirty="0" smtClean="0"/>
              <a:t>ESDF</a:t>
            </a:r>
            <a:r>
              <a:rPr lang="zh-CN" altLang="en-US" dirty="0" smtClean="0"/>
              <a:t>中还有一个很重要的概念，符号</a:t>
            </a:r>
            <a:endParaRPr lang="en-US" altLang="zh-CN" dirty="0" smtClean="0"/>
          </a:p>
          <a:p>
            <a:r>
              <a:rPr lang="zh-CN" altLang="en-US" dirty="0" smtClean="0"/>
              <a:t>细心的同学一定发现了，之前推导的时候，障碍物的栅格的值一直都是</a:t>
            </a:r>
            <a:r>
              <a:rPr lang="en-US" altLang="zh-CN" dirty="0" smtClean="0"/>
              <a:t>0</a:t>
            </a:r>
            <a:r>
              <a:rPr lang="zh-CN" altLang="en-US" dirty="0" smtClean="0"/>
              <a:t>对吧，因为咱们计算的是到最近的障碍物的距离</a:t>
            </a:r>
            <a:endParaRPr lang="en-US" altLang="zh-CN" dirty="0" smtClean="0"/>
          </a:p>
          <a:p>
            <a:r>
              <a:rPr lang="zh-CN" altLang="en-US" dirty="0" smtClean="0"/>
              <a:t>那么如果在障碍物里面我们也想提供一个反向的距离场应该这么做的呢</a:t>
            </a:r>
            <a:endParaRPr lang="en-US" altLang="zh-CN" dirty="0" smtClean="0"/>
          </a:p>
          <a:p>
            <a:endParaRPr lang="en-US" altLang="zh-CN" dirty="0" smtClean="0"/>
          </a:p>
          <a:p>
            <a:r>
              <a:rPr lang="zh-CN" altLang="en-US" dirty="0" smtClean="0"/>
              <a:t>首先障碍物内部的场存放的值，我们先定义一下，放的值是距离最近的</a:t>
            </a:r>
            <a:r>
              <a:rPr lang="en-US" altLang="zh-CN" dirty="0" smtClean="0"/>
              <a:t>free</a:t>
            </a:r>
            <a:r>
              <a:rPr lang="zh-CN" altLang="en-US" dirty="0" smtClean="0"/>
              <a:t>栅格的距离，同时值为负</a:t>
            </a:r>
            <a:endParaRPr lang="en-US" altLang="zh-CN" dirty="0" smtClean="0"/>
          </a:p>
          <a:p>
            <a:r>
              <a:rPr lang="zh-CN" altLang="en-US" dirty="0" smtClean="0"/>
              <a:t>这样之后，咱们其实就是需要再算一下障碍物的</a:t>
            </a:r>
            <a:r>
              <a:rPr lang="en-US" altLang="zh-CN" dirty="0" err="1" smtClean="0"/>
              <a:t>esdf</a:t>
            </a:r>
            <a:r>
              <a:rPr lang="zh-CN" altLang="en-US" dirty="0" smtClean="0"/>
              <a:t>值就行了对吧，咱们把地图给反转一下，然后再过一遍刚刚的算法流程，然后将计算出来的场加一个负号</a:t>
            </a:r>
            <a:endParaRPr lang="en-US" altLang="zh-CN" dirty="0" smtClean="0"/>
          </a:p>
          <a:p>
            <a:r>
              <a:rPr lang="zh-CN" altLang="en-US" dirty="0" smtClean="0"/>
              <a:t>与左边的场进行一个叠加就行了</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636597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最后咱们来看一下</a:t>
            </a:r>
            <a:r>
              <a:rPr lang="en-US" altLang="zh-CN" dirty="0" err="1" smtClean="0"/>
              <a:t>fp</a:t>
            </a:r>
            <a:r>
              <a:rPr lang="zh-CN" altLang="en-US" dirty="0" smtClean="0"/>
              <a:t>中</a:t>
            </a:r>
            <a:r>
              <a:rPr lang="en-US" altLang="zh-CN" dirty="0" err="1" smtClean="0"/>
              <a:t>esdf</a:t>
            </a:r>
            <a:r>
              <a:rPr lang="zh-CN" altLang="en-US" dirty="0" smtClean="0"/>
              <a:t>是怎么计算的</a:t>
            </a:r>
            <a:endParaRPr lang="en-US" altLang="zh-CN" dirty="0" smtClean="0"/>
          </a:p>
          <a:p>
            <a:r>
              <a:rPr lang="zh-CN" altLang="en-US" dirty="0" smtClean="0"/>
              <a:t>咱们先看左边，左边这里写着是正向的距离值</a:t>
            </a:r>
            <a:endParaRPr lang="en-US" altLang="zh-CN" dirty="0" smtClean="0"/>
          </a:p>
          <a:p>
            <a:r>
              <a:rPr lang="zh-CN" altLang="en-US" dirty="0" smtClean="0"/>
              <a:t>这个</a:t>
            </a:r>
            <a:r>
              <a:rPr lang="en-US" altLang="zh-CN" dirty="0" err="1" smtClean="0"/>
              <a:t>fillesdf</a:t>
            </a:r>
            <a:r>
              <a:rPr lang="zh-CN" altLang="en-US" dirty="0" smtClean="0"/>
              <a:t>函数其实就是咱们之前那个伪代码了，首先我们算每一个</a:t>
            </a:r>
            <a:r>
              <a:rPr lang="en-US" altLang="zh-CN" dirty="0" smtClean="0"/>
              <a:t>z</a:t>
            </a:r>
            <a:r>
              <a:rPr lang="zh-CN" altLang="en-US" dirty="0" smtClean="0"/>
              <a:t>轴方向</a:t>
            </a:r>
            <a:endParaRPr lang="en-US" altLang="zh-CN" dirty="0" smtClean="0"/>
          </a:p>
          <a:p>
            <a:r>
              <a:rPr lang="zh-CN" altLang="en-US" dirty="0" smtClean="0"/>
              <a:t>然后再算每个</a:t>
            </a:r>
            <a:r>
              <a:rPr lang="en-US" altLang="zh-CN" dirty="0" smtClean="0"/>
              <a:t>y</a:t>
            </a:r>
            <a:r>
              <a:rPr lang="zh-CN" altLang="en-US" dirty="0" smtClean="0"/>
              <a:t>轴，再算每个</a:t>
            </a:r>
            <a:r>
              <a:rPr lang="en-US" altLang="zh-CN" dirty="0" smtClean="0"/>
              <a:t>x</a:t>
            </a:r>
            <a:r>
              <a:rPr lang="zh-CN" altLang="en-US" dirty="0" smtClean="0"/>
              <a:t>轴，最后得到了正向的</a:t>
            </a:r>
            <a:r>
              <a:rPr lang="en-US" altLang="zh-CN" dirty="0" err="1" smtClean="0"/>
              <a:t>esdf</a:t>
            </a:r>
            <a:r>
              <a:rPr lang="zh-CN" altLang="en-US" dirty="0" smtClean="0"/>
              <a:t>值，最终结果记录在数组</a:t>
            </a:r>
            <a:r>
              <a:rPr lang="en-US" altLang="zh-CN" dirty="0" smtClean="0"/>
              <a:t>buffer</a:t>
            </a:r>
            <a:r>
              <a:rPr lang="zh-CN" altLang="en-US" dirty="0" smtClean="0"/>
              <a:t>中</a:t>
            </a:r>
            <a:endParaRPr lang="en-US" altLang="zh-CN" dirty="0" smtClean="0"/>
          </a:p>
          <a:p>
            <a:endParaRPr lang="en-US" altLang="zh-CN" dirty="0" smtClean="0"/>
          </a:p>
          <a:p>
            <a:r>
              <a:rPr lang="zh-CN" altLang="en-US" dirty="0" smtClean="0"/>
              <a:t>随后这里写了怎么计算负向的，其实就是如果本来发现这个栅格是障碍物的话，就是这个值是</a:t>
            </a:r>
            <a:r>
              <a:rPr lang="en-US" altLang="zh-CN" dirty="0" smtClean="0"/>
              <a:t>0</a:t>
            </a:r>
            <a:r>
              <a:rPr lang="zh-CN" altLang="en-US" dirty="0" smtClean="0"/>
              <a:t>，我们就一个</a:t>
            </a:r>
            <a:r>
              <a:rPr lang="en-US" altLang="zh-CN" dirty="0" smtClean="0"/>
              <a:t>1</a:t>
            </a:r>
            <a:r>
              <a:rPr lang="zh-CN" altLang="en-US" dirty="0" smtClean="0"/>
              <a:t>，反之亦然</a:t>
            </a:r>
            <a:endParaRPr lang="en-US" altLang="zh-CN" dirty="0" smtClean="0"/>
          </a:p>
          <a:p>
            <a:r>
              <a:rPr lang="zh-CN" altLang="en-US" dirty="0" smtClean="0"/>
              <a:t>然后基于这个新的反向地图，同样</a:t>
            </a:r>
            <a:r>
              <a:rPr lang="en-US" altLang="zh-CN" dirty="0" smtClean="0"/>
              <a:t>xyz</a:t>
            </a:r>
            <a:r>
              <a:rPr lang="zh-CN" altLang="en-US" dirty="0" smtClean="0"/>
              <a:t>刮三遍地图即可，最终结果记录在这个数组中</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54874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然后咱们只需要将这两个</a:t>
            </a:r>
            <a:r>
              <a:rPr lang="en-US" altLang="zh-CN" dirty="0" err="1" smtClean="0"/>
              <a:t>esdf</a:t>
            </a:r>
            <a:r>
              <a:rPr lang="zh-CN" altLang="en-US" dirty="0" smtClean="0"/>
              <a:t>值，叠加即可，注意反向的</a:t>
            </a:r>
            <a:r>
              <a:rPr lang="en-US" altLang="zh-CN" dirty="0" smtClean="0"/>
              <a:t>buffer</a:t>
            </a:r>
            <a:r>
              <a:rPr lang="zh-CN" altLang="en-US" dirty="0" smtClean="0"/>
              <a:t>这里给了个负号的</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6932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但是我们知道，虽然我们将地图分成了一个一个栅格，但是有时候我们并不刚好在那个栅格的中心点上，那么落在栅格中间的值应该怎么计算呢，就是插值了</a:t>
            </a:r>
            <a:endParaRPr lang="en-US" altLang="zh-CN" dirty="0" smtClean="0"/>
          </a:p>
          <a:p>
            <a:endParaRPr lang="en-US" altLang="zh-CN" dirty="0" smtClean="0"/>
          </a:p>
          <a:p>
            <a:r>
              <a:rPr lang="zh-CN" altLang="en-US" dirty="0" smtClean="0"/>
              <a:t>这里我们先以一维为例子，</a:t>
            </a:r>
            <a:r>
              <a:rPr lang="en-US" altLang="zh-CN" dirty="0" smtClean="0"/>
              <a:t>AB</a:t>
            </a:r>
            <a:r>
              <a:rPr lang="zh-CN" altLang="en-US" dirty="0" smtClean="0"/>
              <a:t>是两个相邻的栅格中心点，我们归一化他们之间的距离为</a:t>
            </a:r>
            <a:r>
              <a:rPr lang="en-US" altLang="zh-CN" dirty="0" smtClean="0"/>
              <a:t>1</a:t>
            </a:r>
            <a:r>
              <a:rPr lang="zh-CN" altLang="en-US" dirty="0" smtClean="0"/>
              <a:t>，当然可以根据自己的实际地图情况修改的</a:t>
            </a:r>
            <a:endParaRPr lang="en-US" altLang="zh-CN" dirty="0" smtClean="0"/>
          </a:p>
          <a:p>
            <a:r>
              <a:rPr lang="zh-CN" altLang="en-US" dirty="0" smtClean="0"/>
              <a:t>那么我们有一个</a:t>
            </a:r>
            <a:r>
              <a:rPr lang="en-US" altLang="zh-CN" dirty="0" smtClean="0"/>
              <a:t>p</a:t>
            </a:r>
            <a:r>
              <a:rPr lang="zh-CN" altLang="en-US" dirty="0" smtClean="0"/>
              <a:t>点，这个点在</a:t>
            </a:r>
            <a:r>
              <a:rPr lang="en-US" altLang="zh-CN" dirty="0" smtClean="0"/>
              <a:t>AB</a:t>
            </a:r>
            <a:r>
              <a:rPr lang="zh-CN" altLang="en-US" dirty="0" smtClean="0"/>
              <a:t>中间，与</a:t>
            </a:r>
            <a:r>
              <a:rPr lang="en-US" altLang="zh-CN" dirty="0" smtClean="0"/>
              <a:t>A</a:t>
            </a:r>
            <a:r>
              <a:rPr lang="zh-CN" altLang="en-US" dirty="0" smtClean="0"/>
              <a:t>点的距离为</a:t>
            </a:r>
            <a:r>
              <a:rPr lang="en-US" altLang="zh-CN" dirty="0" smtClean="0"/>
              <a:t>t</a:t>
            </a:r>
            <a:r>
              <a:rPr lang="zh-CN" altLang="en-US" dirty="0" smtClean="0"/>
              <a:t>，那么这个</a:t>
            </a:r>
            <a:r>
              <a:rPr lang="en-US" altLang="zh-CN" dirty="0" smtClean="0"/>
              <a:t>P</a:t>
            </a:r>
            <a:r>
              <a:rPr lang="zh-CN" altLang="en-US" dirty="0" smtClean="0"/>
              <a:t>点就可以写出来了，这就是线性插值了，我们将这个函数记为</a:t>
            </a:r>
            <a:r>
              <a:rPr lang="en-US" altLang="zh-CN" dirty="0" smtClean="0"/>
              <a:t>L</a:t>
            </a:r>
          </a:p>
          <a:p>
            <a:endParaRPr lang="en-US" altLang="zh-CN" dirty="0" smtClean="0"/>
          </a:p>
          <a:p>
            <a:r>
              <a:rPr lang="zh-CN" altLang="en-US" dirty="0" smtClean="0"/>
              <a:t>一维的例子当然简单了，那么我们来看看二维的情况，同样，这是四个挨着的栅格中心，我们有一个点</a:t>
            </a:r>
            <a:r>
              <a:rPr lang="en-US" altLang="zh-CN" dirty="0" smtClean="0"/>
              <a:t>P</a:t>
            </a:r>
            <a:r>
              <a:rPr lang="zh-CN" altLang="en-US" dirty="0" smtClean="0"/>
              <a:t>，他与周围的距离如图所示（强调一下垂直关系）</a:t>
            </a:r>
            <a:endParaRPr lang="en-US" altLang="zh-CN" dirty="0" smtClean="0"/>
          </a:p>
          <a:p>
            <a:r>
              <a:rPr lang="zh-CN" altLang="en-US" dirty="0" smtClean="0"/>
              <a:t>那么我们可以基于刚刚这个一维的情况，推出</a:t>
            </a:r>
            <a:r>
              <a:rPr lang="en-US" altLang="zh-CN" dirty="0" smtClean="0"/>
              <a:t>P1</a:t>
            </a:r>
            <a:r>
              <a:rPr lang="zh-CN" altLang="en-US" dirty="0" smtClean="0"/>
              <a:t>和</a:t>
            </a:r>
            <a:r>
              <a:rPr lang="en-US" altLang="zh-CN" dirty="0" smtClean="0"/>
              <a:t>P2</a:t>
            </a:r>
            <a:r>
              <a:rPr lang="zh-CN" altLang="en-US" dirty="0" smtClean="0"/>
              <a:t>的点对吧</a:t>
            </a:r>
            <a:endParaRPr lang="en-US" altLang="zh-CN" dirty="0" smtClean="0"/>
          </a:p>
          <a:p>
            <a:r>
              <a:rPr lang="zh-CN" altLang="en-US" dirty="0" smtClean="0"/>
              <a:t>那在获得了</a:t>
            </a:r>
            <a:r>
              <a:rPr lang="en-US" altLang="zh-CN" dirty="0" smtClean="0"/>
              <a:t>P1</a:t>
            </a:r>
            <a:r>
              <a:rPr lang="zh-CN" altLang="en-US" dirty="0" smtClean="0"/>
              <a:t>和</a:t>
            </a:r>
            <a:r>
              <a:rPr lang="en-US" altLang="zh-CN" dirty="0" smtClean="0"/>
              <a:t>P2</a:t>
            </a:r>
            <a:r>
              <a:rPr lang="zh-CN" altLang="en-US" dirty="0" smtClean="0"/>
              <a:t>之后，以他们为一个直线，获得</a:t>
            </a:r>
            <a:r>
              <a:rPr lang="en-US" altLang="zh-CN" dirty="0" smtClean="0"/>
              <a:t>P</a:t>
            </a:r>
            <a:r>
              <a:rPr lang="zh-CN" altLang="en-US" dirty="0" smtClean="0"/>
              <a:t>当然也容易了</a:t>
            </a:r>
            <a:endParaRPr lang="en-US" altLang="zh-CN"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099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就是我们这里所写的</a:t>
            </a:r>
            <a:r>
              <a:rPr lang="en-US" altLang="zh-CN" dirty="0" smtClean="0"/>
              <a:t>ESDF</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44577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那么最后呢，我们来讲一下三维的情况</a:t>
            </a:r>
            <a:endParaRPr lang="en-US" altLang="zh-CN" dirty="0" smtClean="0"/>
          </a:p>
          <a:p>
            <a:r>
              <a:rPr lang="zh-CN" altLang="en-US" dirty="0" smtClean="0"/>
              <a:t>其实刚刚看完二维的情况之后，对于三维应该也知道大概会要咋做了，无非是三维降到二维然后再降到一维对吧</a:t>
            </a:r>
            <a:endParaRPr lang="en-US" altLang="zh-CN" dirty="0" smtClean="0"/>
          </a:p>
          <a:p>
            <a:r>
              <a:rPr lang="zh-CN" altLang="en-US" dirty="0" smtClean="0"/>
              <a:t>那么首先，我们找一个经过点</a:t>
            </a:r>
            <a:r>
              <a:rPr lang="en-US" altLang="zh-CN" dirty="0" smtClean="0"/>
              <a:t>g</a:t>
            </a:r>
            <a:r>
              <a:rPr lang="zh-CN" altLang="en-US" dirty="0" smtClean="0"/>
              <a:t>的平面，该平面与</a:t>
            </a:r>
            <a:r>
              <a:rPr lang="en-US" altLang="zh-CN" dirty="0" smtClean="0"/>
              <a:t>x</a:t>
            </a:r>
            <a:r>
              <a:rPr lang="zh-CN" altLang="en-US" dirty="0" smtClean="0"/>
              <a:t>轴垂直，然后得到了</a:t>
            </a:r>
            <a:r>
              <a:rPr lang="en-US" altLang="zh-CN" dirty="0" err="1" smtClean="0"/>
              <a:t>abcd</a:t>
            </a:r>
            <a:r>
              <a:rPr lang="zh-CN" altLang="en-US" dirty="0" smtClean="0"/>
              <a:t>点，咱们插值算一下这四个点</a:t>
            </a:r>
            <a:endParaRPr lang="en-US" altLang="zh-CN" dirty="0" smtClean="0"/>
          </a:p>
          <a:p>
            <a:r>
              <a:rPr lang="zh-CN" altLang="en-US" dirty="0" smtClean="0"/>
              <a:t>然后看这个</a:t>
            </a:r>
            <a:r>
              <a:rPr lang="en-US" altLang="zh-CN" dirty="0" err="1" smtClean="0"/>
              <a:t>abcd</a:t>
            </a:r>
            <a:r>
              <a:rPr lang="zh-CN" altLang="en-US" dirty="0" smtClean="0"/>
              <a:t>平面其实就是刚刚二维的情况对吧，咱们相似的操作一下，先找一条与</a:t>
            </a:r>
            <a:r>
              <a:rPr lang="en-US" altLang="zh-CN" dirty="0" smtClean="0"/>
              <a:t>z</a:t>
            </a:r>
            <a:r>
              <a:rPr lang="zh-CN" altLang="en-US" dirty="0" smtClean="0"/>
              <a:t>轴平行的直线，相较于</a:t>
            </a:r>
            <a:r>
              <a:rPr lang="en-US" altLang="zh-CN" dirty="0" err="1" smtClean="0"/>
              <a:t>ef</a:t>
            </a:r>
            <a:r>
              <a:rPr lang="zh-CN" altLang="en-US" dirty="0" smtClean="0"/>
              <a:t>点</a:t>
            </a:r>
            <a:endParaRPr lang="en-US" altLang="zh-CN" dirty="0" smtClean="0"/>
          </a:p>
          <a:p>
            <a:r>
              <a:rPr lang="zh-CN" altLang="en-US" dirty="0" smtClean="0"/>
              <a:t>然后计算</a:t>
            </a:r>
            <a:r>
              <a:rPr lang="en-US" altLang="zh-CN" dirty="0" err="1" smtClean="0"/>
              <a:t>ef</a:t>
            </a:r>
            <a:r>
              <a:rPr lang="zh-CN" altLang="en-US" dirty="0" smtClean="0"/>
              <a:t>点，然后在</a:t>
            </a:r>
            <a:r>
              <a:rPr lang="en-US" altLang="zh-CN" dirty="0" err="1" smtClean="0"/>
              <a:t>ef</a:t>
            </a:r>
            <a:r>
              <a:rPr lang="zh-CN" altLang="en-US" dirty="0" smtClean="0"/>
              <a:t>这条线段上插值计算得到了</a:t>
            </a:r>
            <a:r>
              <a:rPr lang="en-US" altLang="zh-CN" dirty="0" smtClean="0"/>
              <a:t>g</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790441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在我们能够计算</a:t>
            </a:r>
            <a:r>
              <a:rPr lang="en-US" altLang="zh-CN" dirty="0" err="1" smtClean="0"/>
              <a:t>esdf</a:t>
            </a:r>
            <a:r>
              <a:rPr lang="zh-CN" altLang="en-US" dirty="0" smtClean="0"/>
              <a:t>值之后，还记得我们之前在讲解</a:t>
            </a:r>
            <a:r>
              <a:rPr lang="en-US" altLang="zh-CN" dirty="0" err="1" smtClean="0"/>
              <a:t>fp</a:t>
            </a:r>
            <a:r>
              <a:rPr lang="zh-CN" altLang="en-US" dirty="0" smtClean="0"/>
              <a:t>的时候，有提到我们需要拿到</a:t>
            </a:r>
            <a:r>
              <a:rPr lang="en-US" altLang="zh-CN" dirty="0" err="1" smtClean="0"/>
              <a:t>esdf</a:t>
            </a:r>
            <a:r>
              <a:rPr lang="zh-CN" altLang="en-US" dirty="0" smtClean="0"/>
              <a:t>的梯度值吗</a:t>
            </a:r>
            <a:endParaRPr lang="en-US" altLang="zh-CN" dirty="0" smtClean="0"/>
          </a:p>
          <a:p>
            <a:r>
              <a:rPr lang="zh-CN" altLang="en-US" dirty="0" smtClean="0"/>
              <a:t>梯度就表示了，</a:t>
            </a:r>
            <a:r>
              <a:rPr lang="en-US" altLang="zh-CN" dirty="0" err="1" smtClean="0"/>
              <a:t>esdf</a:t>
            </a:r>
            <a:r>
              <a:rPr lang="zh-CN" altLang="en-US" dirty="0" smtClean="0"/>
              <a:t>值变化的一个方向和大小了</a:t>
            </a:r>
            <a:endParaRPr lang="en-US" altLang="zh-CN" dirty="0" smtClean="0"/>
          </a:p>
          <a:p>
            <a:endParaRPr lang="en-US" altLang="zh-CN" dirty="0" smtClean="0"/>
          </a:p>
          <a:p>
            <a:r>
              <a:rPr lang="zh-CN" altLang="en-US" dirty="0" smtClean="0"/>
              <a:t>梯度呢，需要咱们一维一维的去计算，首先是</a:t>
            </a:r>
            <a:r>
              <a:rPr lang="en-US" altLang="zh-CN" dirty="0" smtClean="0"/>
              <a:t>z</a:t>
            </a:r>
            <a:r>
              <a:rPr lang="zh-CN" altLang="en-US" dirty="0" smtClean="0"/>
              <a:t>方向，</a:t>
            </a:r>
            <a:r>
              <a:rPr lang="en-US" altLang="zh-CN" dirty="0" err="1" smtClean="0"/>
              <a:t>esdf</a:t>
            </a:r>
            <a:r>
              <a:rPr lang="zh-CN" altLang="en-US" dirty="0" smtClean="0"/>
              <a:t>值就是从</a:t>
            </a:r>
            <a:r>
              <a:rPr lang="en-US" altLang="zh-CN" dirty="0" smtClean="0"/>
              <a:t>e</a:t>
            </a:r>
            <a:r>
              <a:rPr lang="zh-CN" altLang="en-US" dirty="0" smtClean="0"/>
              <a:t>到</a:t>
            </a:r>
            <a:r>
              <a:rPr lang="en-US" altLang="zh-CN" dirty="0" smtClean="0"/>
              <a:t>f</a:t>
            </a:r>
            <a:r>
              <a:rPr lang="zh-CN" altLang="en-US" dirty="0" smtClean="0"/>
              <a:t>的一个变化，所以咱们这么算</a:t>
            </a:r>
            <a:endParaRPr lang="en-US" altLang="zh-CN" dirty="0" smtClean="0"/>
          </a:p>
          <a:p>
            <a:r>
              <a:rPr lang="zh-CN" altLang="en-US" dirty="0" smtClean="0"/>
              <a:t>那</a:t>
            </a:r>
            <a:r>
              <a:rPr lang="en-US" altLang="zh-CN" dirty="0" smtClean="0"/>
              <a:t>y</a:t>
            </a:r>
            <a:r>
              <a:rPr lang="zh-CN" altLang="en-US" dirty="0" smtClean="0"/>
              <a:t>方向呢，这里写了</a:t>
            </a:r>
            <a:r>
              <a:rPr lang="en-US" altLang="zh-CN" dirty="0" smtClean="0"/>
              <a:t>y</a:t>
            </a:r>
            <a:r>
              <a:rPr lang="zh-CN" altLang="en-US" dirty="0" smtClean="0"/>
              <a:t>方向就是我们先去求</a:t>
            </a:r>
            <a:r>
              <a:rPr lang="en-US" altLang="zh-CN" dirty="0" smtClean="0"/>
              <a:t>e</a:t>
            </a:r>
            <a:r>
              <a:rPr lang="zh-CN" altLang="en-US" dirty="0" smtClean="0"/>
              <a:t>和</a:t>
            </a:r>
            <a:r>
              <a:rPr lang="en-US" altLang="zh-CN" dirty="0" smtClean="0"/>
              <a:t>f</a:t>
            </a:r>
            <a:r>
              <a:rPr lang="zh-CN" altLang="en-US" dirty="0" smtClean="0"/>
              <a:t>的</a:t>
            </a:r>
            <a:r>
              <a:rPr lang="en-US" altLang="zh-CN" dirty="0" smtClean="0"/>
              <a:t>y</a:t>
            </a:r>
            <a:r>
              <a:rPr lang="zh-CN" altLang="en-US" dirty="0" smtClean="0"/>
              <a:t>方向梯度，然后再插值获得</a:t>
            </a:r>
            <a:r>
              <a:rPr lang="en-US" altLang="zh-CN" dirty="0" smtClean="0"/>
              <a:t>g</a:t>
            </a:r>
            <a:r>
              <a:rPr lang="zh-CN" altLang="en-US" dirty="0" smtClean="0"/>
              <a:t>点在</a:t>
            </a:r>
            <a:r>
              <a:rPr lang="en-US" altLang="zh-CN" dirty="0" smtClean="0"/>
              <a:t>y</a:t>
            </a:r>
            <a:r>
              <a:rPr lang="zh-CN" altLang="en-US" dirty="0" smtClean="0"/>
              <a:t>方向的梯度，这个可以有一些跳跃，大家可以自己自行算一下，我们算出这两个值，然后再计算梯度，和我们求两个点的梯度再求插值效果是一样的</a:t>
            </a:r>
            <a:endParaRPr lang="en-US" altLang="zh-CN" dirty="0" smtClean="0"/>
          </a:p>
          <a:p>
            <a:endParaRPr lang="en-US" altLang="zh-CN" dirty="0" smtClean="0"/>
          </a:p>
          <a:p>
            <a:r>
              <a:rPr lang="zh-CN" altLang="en-US" dirty="0" smtClean="0"/>
              <a:t>最后是</a:t>
            </a:r>
            <a:r>
              <a:rPr lang="en-US" altLang="zh-CN" dirty="0" smtClean="0"/>
              <a:t>x</a:t>
            </a:r>
            <a:r>
              <a:rPr lang="zh-CN" altLang="en-US" dirty="0" smtClean="0"/>
              <a:t>轴，基于咱们刚刚说的这个结论，是不是就可以先算出</a:t>
            </a:r>
            <a:r>
              <a:rPr lang="en-US" altLang="zh-CN" dirty="0" err="1" smtClean="0"/>
              <a:t>abcd</a:t>
            </a:r>
            <a:r>
              <a:rPr lang="zh-CN" altLang="en-US" dirty="0" smtClean="0"/>
              <a:t>点的梯度，然后插值得到</a:t>
            </a:r>
            <a:r>
              <a:rPr lang="en-US" altLang="zh-CN" dirty="0" err="1" smtClean="0"/>
              <a:t>ef</a:t>
            </a:r>
            <a:r>
              <a:rPr lang="zh-CN" altLang="en-US" dirty="0" smtClean="0"/>
              <a:t>点，最后算</a:t>
            </a:r>
            <a:r>
              <a:rPr lang="en-US" altLang="zh-CN" dirty="0" smtClean="0"/>
              <a:t>g</a:t>
            </a:r>
            <a:r>
              <a:rPr lang="zh-CN" altLang="en-US" smtClean="0"/>
              <a:t>点了</a:t>
            </a:r>
            <a:endParaRPr lang="en-US" altLang="zh-CN"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92161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这里写出了</a:t>
            </a:r>
            <a:r>
              <a:rPr lang="en-US" altLang="zh-CN" dirty="0" smtClean="0"/>
              <a:t>ESDF</a:t>
            </a:r>
            <a:r>
              <a:rPr lang="zh-CN" altLang="en-US" dirty="0" smtClean="0"/>
              <a:t>的全程，欧式符号距离场</a:t>
            </a:r>
            <a:endParaRPr lang="en-US" altLang="zh-CN" dirty="0" smtClean="0"/>
          </a:p>
          <a:p>
            <a:endParaRPr lang="en-US" altLang="zh-CN" dirty="0" smtClean="0"/>
          </a:p>
          <a:p>
            <a:r>
              <a:rPr lang="zh-CN" altLang="en-US" dirty="0" smtClean="0"/>
              <a:t>我们接下里内容的推导式是基于这篇参考文献的，大家感兴趣的话可以自行查看一下</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3169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这里呢，我们先给出一个在线建立</a:t>
            </a:r>
            <a:r>
              <a:rPr lang="en-US" altLang="zh-CN" dirty="0" smtClean="0"/>
              <a:t>ESDF</a:t>
            </a:r>
            <a:r>
              <a:rPr lang="zh-CN" altLang="en-US" dirty="0" smtClean="0"/>
              <a:t>的视频，让大家有一个直观的概念，主要注意的是，因为视频中为了显示效果，所以都只展示了一层</a:t>
            </a:r>
            <a:r>
              <a:rPr lang="en-US" altLang="zh-CN" dirty="0" smtClean="0"/>
              <a:t>ESDF</a:t>
            </a:r>
            <a:r>
              <a:rPr lang="zh-CN" altLang="en-US" dirty="0" smtClean="0"/>
              <a:t>地图</a:t>
            </a:r>
            <a:endParaRPr lang="en-US" altLang="zh-CN" dirty="0" smtClean="0"/>
          </a:p>
          <a:p>
            <a:r>
              <a:rPr lang="zh-CN" altLang="en-US" dirty="0" smtClean="0"/>
              <a:t>其实这里的视频建立的都是三维的</a:t>
            </a:r>
            <a:r>
              <a:rPr lang="en-US" altLang="zh-CN" dirty="0" smtClean="0"/>
              <a:t>ESDF</a:t>
            </a:r>
            <a:r>
              <a:rPr lang="zh-CN" altLang="en-US" dirty="0" smtClean="0"/>
              <a:t>地图</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707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在看了视频之后，咱们给出两个图让大家有一个直观的感受</a:t>
            </a:r>
            <a:endParaRPr lang="en-US" altLang="zh-CN" dirty="0" smtClean="0"/>
          </a:p>
          <a:p>
            <a:r>
              <a:rPr lang="zh-CN" altLang="en-US" dirty="0" smtClean="0"/>
              <a:t>左边是之前介绍的</a:t>
            </a:r>
            <a:r>
              <a:rPr lang="en-US" altLang="zh-CN" dirty="0" err="1" smtClean="0"/>
              <a:t>ogm</a:t>
            </a:r>
            <a:r>
              <a:rPr lang="zh-CN" altLang="en-US" dirty="0" smtClean="0"/>
              <a:t>，灰色的是未观测的区域，白色的是观测到</a:t>
            </a:r>
            <a:r>
              <a:rPr lang="en-US" altLang="zh-CN" dirty="0" smtClean="0"/>
              <a:t>free</a:t>
            </a:r>
            <a:r>
              <a:rPr lang="zh-CN" altLang="en-US" dirty="0" smtClean="0"/>
              <a:t>的栅格，黑色的是观测的奥障碍物的栅格</a:t>
            </a:r>
            <a:endParaRPr lang="en-US" altLang="zh-CN" dirty="0" smtClean="0"/>
          </a:p>
          <a:p>
            <a:r>
              <a:rPr lang="zh-CN" altLang="en-US" dirty="0" smtClean="0"/>
              <a:t>而右边是</a:t>
            </a:r>
            <a:r>
              <a:rPr lang="en-US" altLang="zh-CN" dirty="0" smtClean="0"/>
              <a:t>ESDF</a:t>
            </a:r>
            <a:r>
              <a:rPr lang="zh-CN" altLang="en-US" dirty="0" smtClean="0"/>
              <a:t>，每个格子中存放的是到最近的障碍物的距离，需要注意的是，大家可以看到后面这部分紫色的，就是表现了一个符号距离的概念了</a:t>
            </a:r>
            <a:endParaRPr lang="en-US" altLang="zh-CN" dirty="0" smtClean="0"/>
          </a:p>
          <a:p>
            <a:endParaRPr lang="en-US" altLang="zh-CN" dirty="0" smtClean="0"/>
          </a:p>
          <a:p>
            <a:r>
              <a:rPr lang="zh-CN" altLang="en-US" dirty="0" smtClean="0"/>
              <a:t>这个图他假设了背后的区域都是障碍物，所以内部的距离是负的</a:t>
            </a:r>
            <a:endParaRPr lang="en-US" altLang="zh-CN" dirty="0" smtClean="0"/>
          </a:p>
          <a:p>
            <a:r>
              <a:rPr lang="zh-CN" altLang="en-US" dirty="0" smtClean="0"/>
              <a:t>什么意思呢，就是说当你这个栅格自身是</a:t>
            </a:r>
            <a:r>
              <a:rPr lang="en-US" altLang="zh-CN" dirty="0" smtClean="0"/>
              <a:t>free</a:t>
            </a:r>
            <a:r>
              <a:rPr lang="zh-CN" altLang="en-US" dirty="0" smtClean="0"/>
              <a:t>的时候，内部存放正的值，值是到最近障碍物的距离</a:t>
            </a:r>
            <a:endParaRPr lang="en-US" altLang="zh-CN" dirty="0" smtClean="0"/>
          </a:p>
          <a:p>
            <a:r>
              <a:rPr lang="zh-CN" altLang="en-US" dirty="0" smtClean="0"/>
              <a:t>当你本身是障碍物的时候，内部存放一个负的值，值是到最近的</a:t>
            </a:r>
            <a:r>
              <a:rPr lang="en-US" altLang="zh-CN" dirty="0" smtClean="0"/>
              <a:t>free</a:t>
            </a:r>
            <a:r>
              <a:rPr lang="zh-CN" altLang="en-US" dirty="0" smtClean="0"/>
              <a:t>栅格的距离，不过这个距离要取符号</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85910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然后咱们再回顾一下比较经典的这张图片，在复杂环境中的</a:t>
            </a:r>
            <a:r>
              <a:rPr lang="en-US" altLang="zh-CN" dirty="0" smtClean="0"/>
              <a:t>ESDF</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75481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那这个</a:t>
            </a:r>
            <a:r>
              <a:rPr lang="en-US" altLang="zh-CN" dirty="0" smtClean="0"/>
              <a:t>ESDF</a:t>
            </a:r>
            <a:r>
              <a:rPr lang="zh-CN" altLang="en-US" dirty="0" smtClean="0"/>
              <a:t>呢有很多种计算方法，同时</a:t>
            </a:r>
            <a:r>
              <a:rPr lang="en-US" altLang="zh-CN" dirty="0" err="1" smtClean="0"/>
              <a:t>esdf</a:t>
            </a:r>
            <a:r>
              <a:rPr lang="zh-CN" altLang="en-US" dirty="0" smtClean="0"/>
              <a:t>也有很多数据来源，这里罗列了一些</a:t>
            </a:r>
            <a:endParaRPr lang="en-US" altLang="zh-CN" dirty="0" smtClean="0"/>
          </a:p>
          <a:p>
            <a:endParaRPr lang="en-US" altLang="zh-CN" dirty="0" smtClean="0"/>
          </a:p>
          <a:p>
            <a:r>
              <a:rPr lang="en-US" altLang="zh-CN" dirty="0" err="1" smtClean="0"/>
              <a:t>Esdf</a:t>
            </a:r>
            <a:r>
              <a:rPr lang="zh-CN" altLang="en-US" dirty="0" smtClean="0"/>
              <a:t>可以增量式的建立，也可以一次性建立，咱们这节课讲解的是，从栅格地图中获取数据来源，一次性建立的方案</a:t>
            </a:r>
            <a:endParaRPr lang="en-US" altLang="zh-CN" dirty="0" smtClean="0"/>
          </a:p>
          <a:p>
            <a:r>
              <a:rPr lang="zh-CN" altLang="en-US" dirty="0" smtClean="0"/>
              <a:t>这种方案也和</a:t>
            </a:r>
            <a:r>
              <a:rPr lang="en-US" altLang="zh-CN" dirty="0" err="1" smtClean="0"/>
              <a:t>fp</a:t>
            </a:r>
            <a:r>
              <a:rPr lang="zh-CN" altLang="en-US" dirty="0" smtClean="0"/>
              <a:t>代码中使用的方法相同</a:t>
            </a:r>
            <a:endParaRPr lang="en-US" altLang="zh-CN" dirty="0" smtClean="0"/>
          </a:p>
          <a:p>
            <a:endParaRPr lang="en-US" altLang="zh-CN" dirty="0" smtClean="0"/>
          </a:p>
          <a:p>
            <a:r>
              <a:rPr lang="zh-CN" altLang="en-US" dirty="0" smtClean="0"/>
              <a:t>那可能有同学会问为什么不用增量式的方法呢，这是因为</a:t>
            </a:r>
            <a:r>
              <a:rPr lang="en-US" altLang="zh-CN" dirty="0" err="1" smtClean="0"/>
              <a:t>fp</a:t>
            </a:r>
            <a:r>
              <a:rPr lang="zh-CN" altLang="en-US" dirty="0" smtClean="0"/>
              <a:t>种，只维护一个小范围的局部</a:t>
            </a:r>
            <a:r>
              <a:rPr lang="en-US" altLang="zh-CN" dirty="0" err="1" smtClean="0"/>
              <a:t>esdf</a:t>
            </a:r>
            <a:r>
              <a:rPr lang="zh-CN" altLang="en-US" dirty="0" smtClean="0"/>
              <a:t>，就和咱们刚刚看到的滚动地图一样的效果</a:t>
            </a:r>
            <a:endParaRPr lang="en-US" altLang="zh-CN" dirty="0" smtClean="0"/>
          </a:p>
          <a:p>
            <a:r>
              <a:rPr lang="zh-CN" altLang="en-US" dirty="0" smtClean="0"/>
              <a:t>所以使用增量式的方法意义并不大，不如直接用这种一次性</a:t>
            </a:r>
            <a:r>
              <a:rPr lang="en-US" altLang="zh-CN" dirty="0" smtClean="0"/>
              <a:t>batch</a:t>
            </a:r>
            <a:r>
              <a:rPr lang="zh-CN" altLang="en-US" dirty="0" smtClean="0"/>
              <a:t>的方法了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31817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r>
              <a:rPr lang="zh-CN" altLang="en-US" dirty="0" smtClean="0"/>
              <a:t>那么接下来我们来详细说说</a:t>
            </a:r>
            <a:r>
              <a:rPr lang="en-US" altLang="zh-CN" dirty="0" err="1" smtClean="0"/>
              <a:t>esdf</a:t>
            </a:r>
            <a:r>
              <a:rPr lang="zh-CN" altLang="en-US" dirty="0" smtClean="0"/>
              <a:t>里面的值是怎么计算的，需要强调的是，我们先不考虑符号的概念，就考虑当前栅格到最近的障碍物栅格的距离这样一个问题</a:t>
            </a:r>
            <a:endParaRPr lang="en-US" altLang="zh-CN" dirty="0" smtClean="0"/>
          </a:p>
          <a:p>
            <a:endParaRPr lang="en-US" altLang="zh-CN" dirty="0" smtClean="0"/>
          </a:p>
          <a:p>
            <a:r>
              <a:rPr lang="zh-CN" altLang="en-US" dirty="0" smtClean="0"/>
              <a:t>好的强调完这个问题之后，请大家先把这个问题放在肚子里，我们先来看一个别的问题</a:t>
            </a:r>
            <a:endParaRPr lang="en-US" altLang="zh-CN" dirty="0" smtClean="0"/>
          </a:p>
          <a:p>
            <a:r>
              <a:rPr lang="zh-CN" altLang="en-US" dirty="0" smtClean="0"/>
              <a:t>这里我们在每个横轴的整数位置上都放一个二次函数，形式是这种</a:t>
            </a:r>
            <a:endParaRPr lang="en-US" altLang="zh-CN" dirty="0" smtClean="0"/>
          </a:p>
          <a:p>
            <a:endParaRPr lang="en-US" altLang="zh-CN" dirty="0" smtClean="0"/>
          </a:p>
          <a:p>
            <a:r>
              <a:rPr lang="zh-CN" altLang="en-US" dirty="0" smtClean="0"/>
              <a:t>那么我们想要求一个什么呢，我们想要求这么多函数的在</a:t>
            </a:r>
            <a:r>
              <a:rPr lang="en-US" altLang="zh-CN" dirty="0" smtClean="0"/>
              <a:t>p</a:t>
            </a:r>
            <a:r>
              <a:rPr lang="zh-CN" altLang="en-US" dirty="0" smtClean="0"/>
              <a:t>发生变化时候的最小值函数，那其实就是这么些二次曲线的下包络对吧</a:t>
            </a:r>
            <a:endParaRPr lang="en-US" altLang="zh-CN" dirty="0" smtClean="0"/>
          </a:p>
          <a:p>
            <a:r>
              <a:rPr lang="zh-CN" altLang="en-US" dirty="0" smtClean="0"/>
              <a:t>看这个问题可能有一些困惑，跟</a:t>
            </a:r>
            <a:r>
              <a:rPr lang="en-US" altLang="zh-CN" dirty="0" err="1" smtClean="0"/>
              <a:t>esdf</a:t>
            </a:r>
            <a:r>
              <a:rPr lang="zh-CN" altLang="en-US" dirty="0" smtClean="0"/>
              <a:t>有什么关系对吧</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26139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接下来咱们以一个一维的地图为例，</a:t>
            </a:r>
            <a:r>
              <a:rPr lang="zh-CN" altLang="en-US" dirty="0" smtClean="0"/>
              <a:t>一维的地图就是这样一行地图（二维是啥画一下），就是一列栅格的地图</a:t>
            </a:r>
            <a:endParaRPr lang="en-US" altLang="zh-CN" dirty="0" smtClean="0"/>
          </a:p>
          <a:p>
            <a:r>
              <a:rPr lang="zh-CN" altLang="en-US" dirty="0" smtClean="0"/>
              <a:t>如果地图中有一个栅格是障碍物，别的栅格到这个障碍物栅格的距离是不是可以用一个二次函数来表示</a:t>
            </a:r>
            <a:endParaRPr lang="en-US" altLang="zh-CN" dirty="0" smtClean="0"/>
          </a:p>
          <a:p>
            <a:r>
              <a:rPr lang="zh-CN" altLang="en-US" dirty="0" smtClean="0"/>
              <a:t>那么如果这个一维的栅格地图里面有很多别的位置的障碍物呢，那是不是可以化出很多的二次函数曲线呀</a:t>
            </a:r>
            <a:endParaRPr lang="en-US" altLang="zh-CN" dirty="0" smtClean="0"/>
          </a:p>
          <a:p>
            <a:r>
              <a:rPr lang="zh-CN" altLang="en-US" dirty="0" smtClean="0"/>
              <a:t>我现在希望每个栅格中放的值是该栅格到最近的障碍物的距离的平方，那是不是就是要取这么些叠加起来的二次曲线的下包络呢</a:t>
            </a:r>
            <a:endParaRPr lang="en-US" altLang="zh-CN" dirty="0" smtClean="0"/>
          </a:p>
          <a:p>
            <a:endParaRPr lang="en-US" altLang="zh-CN" dirty="0" smtClean="0"/>
          </a:p>
          <a:p>
            <a:r>
              <a:rPr lang="zh-CN" altLang="en-US" dirty="0" smtClean="0"/>
              <a:t>那么我们把这个问题写成一个数学形式就是上面这里所示啦，</a:t>
            </a:r>
            <a:r>
              <a:rPr lang="en-US" altLang="zh-CN" dirty="0" smtClean="0"/>
              <a:t>p</a:t>
            </a:r>
            <a:r>
              <a:rPr lang="zh-CN" altLang="en-US" dirty="0" smtClean="0"/>
              <a:t>表示自变量也就是栅格，</a:t>
            </a:r>
            <a:r>
              <a:rPr lang="en-US" altLang="zh-CN" dirty="0" smtClean="0"/>
              <a:t>o</a:t>
            </a:r>
            <a:r>
              <a:rPr lang="zh-CN" altLang="en-US" dirty="0" smtClean="0"/>
              <a:t>表示了距离</a:t>
            </a:r>
            <a:r>
              <a:rPr lang="en-US" altLang="zh-CN" dirty="0" smtClean="0"/>
              <a:t>p</a:t>
            </a:r>
            <a:r>
              <a:rPr lang="zh-CN" altLang="en-US" dirty="0" smtClean="0"/>
              <a:t>最近的那个障碍物栅格，</a:t>
            </a:r>
            <a:r>
              <a:rPr lang="en-US" altLang="zh-CN" dirty="0" smtClean="0"/>
              <a:t>G</a:t>
            </a:r>
            <a:r>
              <a:rPr lang="zh-CN" altLang="en-US" dirty="0" smtClean="0"/>
              <a:t>这个集合表示了地图中所有的障碍物</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553807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2142" y="3505200"/>
            <a:ext cx="1413168" cy="126609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6921500" y="4812547"/>
            <a:ext cx="2057400" cy="273892"/>
          </a:xfrm>
        </p:spPr>
        <p:txBody>
          <a:bodyPr/>
          <a:lstStyle/>
          <a:p>
            <a:fld id="{7D9BB5D0-35E4-459D-AEF3-FE4D7C45CC19}" type="slidenum">
              <a:rPr lang="zh-CN" altLang="en-US" smtClean="0"/>
              <a:pPr/>
              <a:t>‹#›</a:t>
            </a:fld>
            <a:r>
              <a:rPr lang="zh-CN" altLang="en-US" dirty="0"/>
              <a:t> </a:t>
            </a:r>
            <a:r>
              <a:rPr lang="en-US" altLang="zh-CN" dirty="0"/>
              <a:t>/ 71</a:t>
            </a:r>
            <a:endParaRPr lang="zh-CN" altLang="en-US" dirty="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06438" y="57151"/>
            <a:ext cx="680412" cy="609600"/>
          </a:xfrm>
          <a:prstGeom prst="rect">
            <a:avLst/>
          </a:prstGeom>
        </p:spPr>
      </p:pic>
      <p:sp>
        <p:nvSpPr>
          <p:cNvPr id="7" name="文本占位符 2"/>
          <p:cNvSpPr>
            <a:spLocks noGrp="1"/>
          </p:cNvSpPr>
          <p:nvPr>
            <p:ph type="body" idx="1"/>
          </p:nvPr>
        </p:nvSpPr>
        <p:spPr>
          <a:xfrm>
            <a:off x="216981" y="184712"/>
            <a:ext cx="5790119" cy="618042"/>
          </a:xfrm>
        </p:spPr>
        <p:txBody>
          <a:bodyPr anchor="ctr" anchorCtr="0">
            <a:normAutofit/>
          </a:bodyPr>
          <a:lstStyle>
            <a:lvl1pPr marL="0" indent="0">
              <a:buNone/>
              <a:defRPr sz="2000" b="1">
                <a:solidFill>
                  <a:srgbClr val="2F5597"/>
                </a:solidFill>
                <a:latin typeface="微软雅黑" panose="020B0503020204020204" pitchFamily="34" charset="-122"/>
                <a:ea typeface="微软雅黑" panose="020B0503020204020204" pitchFamily="34" charset="-122"/>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dirty="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24012" cy="120036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61"/>
            <a:ext cx="4629150" cy="405359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a:p>
        </p:txBody>
      </p:sp>
      <p:sp>
        <p:nvSpPr>
          <p:cNvPr id="4" name="文本占位符 3"/>
          <p:cNvSpPr>
            <a:spLocks noGrp="1"/>
          </p:cNvSpPr>
          <p:nvPr>
            <p:ph type="body" sz="half" idx="2"/>
          </p:nvPr>
        </p:nvSpPr>
        <p:spPr>
          <a:xfrm>
            <a:off x="629841" y="1543320"/>
            <a:ext cx="3124012" cy="28591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92"/>
            <a:ext cx="5800725" cy="435964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92"/>
            <a:ext cx="7886700" cy="43596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extLst>
      <p:ext uri="{BB962C8B-B14F-4D97-AF65-F5344CB8AC3E}">
        <p14:creationId xmlns:p14="http://schemas.microsoft.com/office/powerpoint/2010/main" val="806437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55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内容">
    <p:spTree>
      <p:nvGrpSpPr>
        <p:cNvPr id="1" name=""/>
        <p:cNvGrpSpPr/>
        <p:nvPr/>
      </p:nvGrpSpPr>
      <p:grpSpPr>
        <a:xfrm>
          <a:off x="0" y="0"/>
          <a:ext cx="0" cy="0"/>
          <a:chOff x="0" y="0"/>
          <a:chExt cx="0" cy="0"/>
        </a:xfrm>
      </p:grpSpPr>
      <p:pic>
        <p:nvPicPr>
          <p:cNvPr id="3" name="图片 2" descr="E:\owncloud\刘达\2017年\深蓝学院\logo\导出图\深蓝学院-图标部分.png深蓝学院-图标部分">
            <a:extLst>
              <a:ext uri="{FF2B5EF4-FFF2-40B4-BE49-F238E27FC236}">
                <a16:creationId xmlns:a16="http://schemas.microsoft.com/office/drawing/2014/main" id="{D7D4C698-8E0D-4019-89EE-A13213364F03}"/>
              </a:ext>
            </a:extLst>
          </p:cNvPr>
          <p:cNvPicPr>
            <a:picLocks noChangeAspect="1"/>
          </p:cNvPicPr>
          <p:nvPr userDrawn="1"/>
        </p:nvPicPr>
        <p:blipFill>
          <a:blip r:embed="rId2"/>
          <a:srcRect/>
          <a:stretch>
            <a:fillRect/>
          </a:stretch>
        </p:blipFill>
        <p:spPr>
          <a:xfrm>
            <a:off x="281940" y="291465"/>
            <a:ext cx="339725" cy="340360"/>
          </a:xfrm>
          <a:prstGeom prst="rect">
            <a:avLst/>
          </a:prstGeom>
        </p:spPr>
      </p:pic>
      <p:sp>
        <p:nvSpPr>
          <p:cNvPr id="4" name="标题 1"/>
          <p:cNvSpPr>
            <a:spLocks noGrp="1"/>
          </p:cNvSpPr>
          <p:nvPr>
            <p:ph type="title"/>
          </p:nvPr>
        </p:nvSpPr>
        <p:spPr>
          <a:xfrm>
            <a:off x="717236" y="193298"/>
            <a:ext cx="7944163" cy="555149"/>
          </a:xfrm>
        </p:spPr>
        <p:txBody>
          <a:bodyPr>
            <a:normAutofit/>
          </a:bodyPr>
          <a:lstStyle>
            <a:lvl1pPr>
              <a:defRPr lang="zh-CN" altLang="en-US" sz="2400" b="1" kern="1200" dirty="0">
                <a:solidFill>
                  <a:srgbClr val="2F5597"/>
                </a:solidFill>
                <a:latin typeface="+mn-lt"/>
                <a:ea typeface="Microsoft YaHei"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1327962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内容">
    <p:spTree>
      <p:nvGrpSpPr>
        <p:cNvPr id="1" name=""/>
        <p:cNvGrpSpPr/>
        <p:nvPr/>
      </p:nvGrpSpPr>
      <p:grpSpPr>
        <a:xfrm>
          <a:off x="0" y="0"/>
          <a:ext cx="0" cy="0"/>
          <a:chOff x="0" y="0"/>
          <a:chExt cx="0" cy="0"/>
        </a:xfrm>
      </p:grpSpPr>
      <p:pic>
        <p:nvPicPr>
          <p:cNvPr id="3" name="图片 2" descr="E:\owncloud\刘达\2017年\深蓝学院\logo\导出图\深蓝学院-图标部分.png深蓝学院-图标部分">
            <a:extLst>
              <a:ext uri="{FF2B5EF4-FFF2-40B4-BE49-F238E27FC236}">
                <a16:creationId xmlns:a16="http://schemas.microsoft.com/office/drawing/2014/main" id="{D7D4C698-8E0D-4019-89EE-A13213364F03}"/>
              </a:ext>
            </a:extLst>
          </p:cNvPr>
          <p:cNvPicPr>
            <a:picLocks noChangeAspect="1"/>
          </p:cNvPicPr>
          <p:nvPr userDrawn="1"/>
        </p:nvPicPr>
        <p:blipFill>
          <a:blip r:embed="rId2"/>
          <a:srcRect/>
          <a:stretch>
            <a:fillRect/>
          </a:stretch>
        </p:blipFill>
        <p:spPr>
          <a:xfrm>
            <a:off x="281940" y="291465"/>
            <a:ext cx="339725" cy="340360"/>
          </a:xfrm>
          <a:prstGeom prst="rect">
            <a:avLst/>
          </a:prstGeom>
        </p:spPr>
      </p:pic>
      <p:sp>
        <p:nvSpPr>
          <p:cNvPr id="7" name="文本占位符 6"/>
          <p:cNvSpPr>
            <a:spLocks noGrp="1"/>
          </p:cNvSpPr>
          <p:nvPr>
            <p:ph type="body" sz="quarter" idx="13"/>
          </p:nvPr>
        </p:nvSpPr>
        <p:spPr>
          <a:xfrm>
            <a:off x="717237" y="264000"/>
            <a:ext cx="7944163" cy="555149"/>
          </a:xfrm>
        </p:spPr>
        <p:txBody>
          <a:bodyPr>
            <a:noAutofit/>
          </a:bodyPr>
          <a:lstStyle>
            <a:lvl1pPr marL="635" indent="0">
              <a:buNone/>
              <a:defRPr lang="zh-CN" altLang="en-US" sz="2400" b="1" kern="1200" dirty="0" smtClean="0">
                <a:solidFill>
                  <a:srgbClr val="2F5597"/>
                </a:solidFill>
                <a:latin typeface="Microsoft YaHei" panose="020B0503020204020204" pitchFamily="34" charset="-122"/>
                <a:ea typeface="Microsoft YaHei" panose="020B0503020204020204" pitchFamily="34" charset="-122"/>
                <a:cs typeface="+mj-cs"/>
              </a:defRPr>
            </a:lvl1pPr>
          </a:lstStyle>
          <a:p>
            <a:pPr lvl="0"/>
            <a:r>
              <a:rPr lang="zh-CN" altLang="en-US" dirty="0"/>
              <a:t>单击此处编辑母版文本样式</a:t>
            </a:r>
          </a:p>
        </p:txBody>
      </p:sp>
    </p:spTree>
    <p:extLst>
      <p:ext uri="{BB962C8B-B14F-4D97-AF65-F5344CB8AC3E}">
        <p14:creationId xmlns:p14="http://schemas.microsoft.com/office/powerpoint/2010/main" val="4035959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defRPr sz="4500"/>
            </a:lvl1pPr>
          </a:lstStyle>
          <a:p>
            <a:r>
              <a:rPr lang="zh-CN" altLang="en-US" dirty="0"/>
              <a:t>单击此处编辑母版标题样式</a:t>
            </a:r>
          </a:p>
        </p:txBody>
      </p:sp>
      <p:sp>
        <p:nvSpPr>
          <p:cNvPr id="3" name="文本占位符 2"/>
          <p:cNvSpPr>
            <a:spLocks noGrp="1"/>
          </p:cNvSpPr>
          <p:nvPr>
            <p:ph type="body" idx="1"/>
          </p:nvPr>
        </p:nvSpPr>
        <p:spPr>
          <a:xfrm>
            <a:off x="623888" y="3442700"/>
            <a:ext cx="7886700" cy="112533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458"/>
            <a:ext cx="3886200" cy="32640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lstStyle/>
          <a:p>
            <a:r>
              <a:rPr lang="zh-CN" altLang="en-US"/>
              <a:t>单击此处编辑母版标题样式</a:t>
            </a:r>
          </a:p>
        </p:txBody>
      </p:sp>
      <p:sp>
        <p:nvSpPr>
          <p:cNvPr id="3" name="文本占位符 2"/>
          <p:cNvSpPr>
            <a:spLocks noGrp="1"/>
          </p:cNvSpPr>
          <p:nvPr>
            <p:ph type="body" idx="1"/>
          </p:nvPr>
        </p:nvSpPr>
        <p:spPr>
          <a:xfrm>
            <a:off x="890081" y="1334062"/>
            <a:ext cx="3655181"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1999384"/>
            <a:ext cx="3655181"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4062"/>
            <a:ext cx="3673182" cy="61804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8035" indent="0">
              <a:buNone/>
              <a:defRPr sz="1350"/>
            </a:lvl7pPr>
            <a:lvl8pPr marL="2400935" indent="0">
              <a:buNone/>
              <a:defRPr sz="1350"/>
            </a:lvl8pPr>
            <a:lvl9pPr marL="2743835"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1999384"/>
            <a:ext cx="3673182" cy="26436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92"/>
            <a:ext cx="7886700" cy="99434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458"/>
            <a:ext cx="7886700" cy="32640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8097"/>
            <a:ext cx="2057400" cy="273892"/>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4768097"/>
            <a:ext cx="3086100" cy="273892"/>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8097"/>
            <a:ext cx="2057400" cy="273892"/>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0"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5.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6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590.png"/><Relationship Id="rId21" Type="http://schemas.openxmlformats.org/officeDocument/2006/relationships/image" Target="../media/image84.png"/><Relationship Id="rId7" Type="http://schemas.openxmlformats.org/officeDocument/2006/relationships/image" Target="../media/image69.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6.png"/><Relationship Id="rId2" Type="http://schemas.openxmlformats.org/officeDocument/2006/relationships/notesSlide" Target="../notesSlides/notesSlide19.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4.png"/><Relationship Id="rId24" Type="http://schemas.openxmlformats.org/officeDocument/2006/relationships/image" Target="../media/image85.png"/><Relationship Id="rId5" Type="http://schemas.openxmlformats.org/officeDocument/2006/relationships/image" Target="../media/image670.png"/><Relationship Id="rId15" Type="http://schemas.openxmlformats.org/officeDocument/2006/relationships/image" Target="../media/image78.png"/><Relationship Id="rId23"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60.png"/><Relationship Id="rId9" Type="http://schemas.openxmlformats.org/officeDocument/2006/relationships/image" Target="../media/image71.png"/><Relationship Id="rId14" Type="http://schemas.openxmlformats.org/officeDocument/2006/relationships/image" Target="../media/image77.png"/><Relationship Id="rId22"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99.png"/><Relationship Id="rId18" Type="http://schemas.openxmlformats.org/officeDocument/2006/relationships/image" Target="../media/image35.png"/><Relationship Id="rId26" Type="http://schemas.openxmlformats.org/officeDocument/2006/relationships/image" Target="../media/image112.png"/><Relationship Id="rId3" Type="http://schemas.openxmlformats.org/officeDocument/2006/relationships/image" Target="../media/image24.png"/><Relationship Id="rId21" Type="http://schemas.openxmlformats.org/officeDocument/2006/relationships/image" Target="../media/image36.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4.png"/><Relationship Id="rId25" Type="http://schemas.openxmlformats.org/officeDocument/2006/relationships/image" Target="../media/image111.png"/><Relationship Id="rId2" Type="http://schemas.openxmlformats.org/officeDocument/2006/relationships/notesSlide" Target="../notesSlides/notesSlide20.xml"/><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110.png"/><Relationship Id="rId5" Type="http://schemas.openxmlformats.org/officeDocument/2006/relationships/image" Target="../media/image26.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31.png"/><Relationship Id="rId19" Type="http://schemas.openxmlformats.org/officeDocument/2006/relationships/image" Target="../media/image10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20.png"/><Relationship Id="rId3" Type="http://schemas.openxmlformats.org/officeDocument/2006/relationships/image" Target="../media/image1060.png"/><Relationship Id="rId7" Type="http://schemas.openxmlformats.org/officeDocument/2006/relationships/image" Target="../media/image119.png"/><Relationship Id="rId12" Type="http://schemas.openxmlformats.org/officeDocument/2006/relationships/image" Target="../media/image97.png"/><Relationship Id="rId17" Type="http://schemas.openxmlformats.org/officeDocument/2006/relationships/image" Target="../media/image1020.png"/><Relationship Id="rId25" Type="http://schemas.openxmlformats.org/officeDocument/2006/relationships/image" Target="../media/image1110.png"/><Relationship Id="rId2" Type="http://schemas.openxmlformats.org/officeDocument/2006/relationships/notesSlide" Target="../notesSlides/notesSlide21.xml"/><Relationship Id="rId16" Type="http://schemas.openxmlformats.org/officeDocument/2006/relationships/image" Target="../media/image1010.png"/><Relationship Id="rId20" Type="http://schemas.openxmlformats.org/officeDocument/2006/relationships/image" Target="../media/image1050.png"/><Relationship Id="rId29" Type="http://schemas.openxmlformats.org/officeDocument/2006/relationships/image" Target="../media/image1150.png"/><Relationship Id="rId1" Type="http://schemas.openxmlformats.org/officeDocument/2006/relationships/slideLayout" Target="../slideLayouts/slideLayout3.xml"/><Relationship Id="rId6" Type="http://schemas.openxmlformats.org/officeDocument/2006/relationships/image" Target="../media/image118.png"/><Relationship Id="rId11" Type="http://schemas.openxmlformats.org/officeDocument/2006/relationships/image" Target="../media/image96.png"/><Relationship Id="rId24" Type="http://schemas.openxmlformats.org/officeDocument/2006/relationships/image" Target="../media/image1100.png"/><Relationship Id="rId5" Type="http://schemas.openxmlformats.org/officeDocument/2006/relationships/image" Target="../media/image117.png"/><Relationship Id="rId15" Type="http://schemas.openxmlformats.org/officeDocument/2006/relationships/image" Target="../media/image1000.png"/><Relationship Id="rId23" Type="http://schemas.openxmlformats.org/officeDocument/2006/relationships/image" Target="../media/image1090.png"/><Relationship Id="rId28" Type="http://schemas.openxmlformats.org/officeDocument/2006/relationships/image" Target="../media/image114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107.png"/><Relationship Id="rId9" Type="http://schemas.openxmlformats.org/officeDocument/2006/relationships/image" Target="../media/image94.png"/><Relationship Id="rId14" Type="http://schemas.openxmlformats.org/officeDocument/2006/relationships/image" Target="../media/image990.png"/><Relationship Id="rId22" Type="http://schemas.openxmlformats.org/officeDocument/2006/relationships/image" Target="../media/image1080.png"/><Relationship Id="rId27" Type="http://schemas.openxmlformats.org/officeDocument/2006/relationships/image" Target="../media/image1130.png"/><Relationship Id="rId30" Type="http://schemas.openxmlformats.org/officeDocument/2006/relationships/image" Target="../media/image1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owncloud\刘达\2017年\深蓝学院\PPT模板\ppt1封面a.pngppt1封面a"/>
          <p:cNvPicPr>
            <a:picLocks noChangeAspect="1"/>
          </p:cNvPicPr>
          <p:nvPr/>
        </p:nvPicPr>
        <p:blipFill>
          <a:blip r:embed="rId3"/>
          <a:srcRect/>
          <a:stretch>
            <a:fillRect/>
          </a:stretch>
        </p:blipFill>
        <p:spPr>
          <a:xfrm>
            <a:off x="0" y="1547"/>
            <a:ext cx="9162415" cy="5144400"/>
          </a:xfrm>
          <a:prstGeom prst="rect">
            <a:avLst/>
          </a:prstGeom>
        </p:spPr>
      </p:pic>
      <p:pic>
        <p:nvPicPr>
          <p:cNvPr id="5" name="图片 4" descr="E:\owncloud\刘达\2017年\深蓝学院\logo\导出图\深蓝学院-标准色.png深蓝学院-标准色"/>
          <p:cNvPicPr>
            <a:picLocks noChangeAspect="1"/>
          </p:cNvPicPr>
          <p:nvPr/>
        </p:nvPicPr>
        <p:blipFill>
          <a:blip r:embed="rId4"/>
          <a:srcRect/>
          <a:stretch>
            <a:fillRect/>
          </a:stretch>
        </p:blipFill>
        <p:spPr>
          <a:xfrm>
            <a:off x="709295" y="526415"/>
            <a:ext cx="1379855" cy="423545"/>
          </a:xfrm>
          <a:prstGeom prst="rect">
            <a:avLst/>
          </a:prstGeom>
        </p:spPr>
      </p:pic>
      <p:sp>
        <p:nvSpPr>
          <p:cNvPr id="8" name="文本框 7"/>
          <p:cNvSpPr txBox="1"/>
          <p:nvPr/>
        </p:nvSpPr>
        <p:spPr>
          <a:xfrm>
            <a:off x="619003" y="1745884"/>
            <a:ext cx="6161942" cy="825419"/>
          </a:xfrm>
          <a:prstGeom prst="rect">
            <a:avLst/>
          </a:prstGeom>
          <a:noFill/>
        </p:spPr>
        <p:txBody>
          <a:bodyPr wrap="square" rtlCol="0">
            <a:spAutoFit/>
          </a:bodyPr>
          <a:lstStyle/>
          <a:p>
            <a:pPr>
              <a:lnSpc>
                <a:spcPct val="150000"/>
              </a:lnSpc>
            </a:pPr>
            <a:r>
              <a:rPr lang="en-US" altLang="zh-CN" sz="3600" b="1" dirty="0">
                <a:solidFill>
                  <a:schemeClr val="tx1">
                    <a:lumMod val="75000"/>
                    <a:lumOff val="25000"/>
                  </a:schemeClr>
                </a:solidFill>
                <a:latin typeface="Microsoft YaHei" panose="020B0503020204020204" pitchFamily="34" charset="-122"/>
                <a:ea typeface="Microsoft YaHei" panose="020B0503020204020204" pitchFamily="34" charset="-122"/>
              </a:rPr>
              <a:t>Map for Mobile Robots</a:t>
            </a:r>
          </a:p>
        </p:txBody>
      </p:sp>
      <p:sp>
        <p:nvSpPr>
          <p:cNvPr id="12" name="文本框 11"/>
          <p:cNvSpPr txBox="1"/>
          <p:nvPr/>
        </p:nvSpPr>
        <p:spPr>
          <a:xfrm>
            <a:off x="1544918" y="3329912"/>
            <a:ext cx="3418090" cy="350865"/>
          </a:xfrm>
          <a:prstGeom prst="rect">
            <a:avLst/>
          </a:prstGeom>
          <a:noFill/>
        </p:spPr>
        <p:txBody>
          <a:bodyPr wrap="square" rtlCol="0">
            <a:spAutoFit/>
          </a:bodyPr>
          <a:lstStyle/>
          <a:p>
            <a:pPr>
              <a:lnSpc>
                <a:spcPct val="120000"/>
              </a:lnSpc>
            </a:pPr>
            <a:r>
              <a:rPr lang="en-US" altLang="zh-CN" sz="700" dirty="0">
                <a:solidFill>
                  <a:schemeClr val="tx1">
                    <a:lumMod val="50000"/>
                    <a:lumOff val="50000"/>
                  </a:schemeClr>
                </a:solidFill>
                <a:latin typeface="微软雅黑" panose="020B0503020204020204" charset="-122"/>
                <a:ea typeface="微软雅黑" panose="020B0503020204020204" charset="-122"/>
              </a:rPr>
              <a:t>Ph.D.</a:t>
            </a:r>
            <a:r>
              <a:rPr lang="zh-CN" altLang="en-US" sz="700" dirty="0">
                <a:solidFill>
                  <a:schemeClr val="tx1">
                    <a:lumMod val="50000"/>
                    <a:lumOff val="50000"/>
                  </a:schemeClr>
                </a:solidFill>
                <a:latin typeface="微软雅黑" panose="020B0503020204020204" charset="-122"/>
                <a:ea typeface="微软雅黑" panose="020B0503020204020204" charset="-122"/>
              </a:rPr>
              <a:t> </a:t>
            </a:r>
            <a:r>
              <a:rPr lang="en-US" altLang="zh-CN" sz="700" dirty="0">
                <a:solidFill>
                  <a:schemeClr val="tx1">
                    <a:lumMod val="50000"/>
                    <a:lumOff val="50000"/>
                  </a:schemeClr>
                </a:solidFill>
                <a:latin typeface="微软雅黑" panose="020B0503020204020204" charset="-122"/>
                <a:ea typeface="微软雅黑" panose="020B0503020204020204" charset="-122"/>
              </a:rPr>
              <a:t>Candidate in</a:t>
            </a:r>
            <a:r>
              <a:rPr lang="zh-CN" altLang="en-US" sz="700" dirty="0">
                <a:solidFill>
                  <a:schemeClr val="tx1">
                    <a:lumMod val="50000"/>
                    <a:lumOff val="50000"/>
                  </a:schemeClr>
                </a:solidFill>
                <a:latin typeface="微软雅黑" panose="020B0503020204020204" charset="-122"/>
                <a:ea typeface="微软雅黑" panose="020B0503020204020204" charset="-122"/>
              </a:rPr>
              <a:t> </a:t>
            </a:r>
            <a:r>
              <a:rPr lang="en-US" altLang="zh-CN" sz="700" dirty="0">
                <a:solidFill>
                  <a:schemeClr val="tx1">
                    <a:lumMod val="50000"/>
                    <a:lumOff val="50000"/>
                  </a:schemeClr>
                </a:solidFill>
                <a:latin typeface="微软雅黑" panose="020B0503020204020204" charset="-122"/>
                <a:ea typeface="微软雅黑" panose="020B0503020204020204" charset="-122"/>
              </a:rPr>
              <a:t>Robotics</a:t>
            </a:r>
          </a:p>
          <a:p>
            <a:pPr>
              <a:lnSpc>
                <a:spcPct val="120000"/>
              </a:lnSpc>
            </a:pPr>
            <a:r>
              <a:rPr lang="en-US" altLang="zh-CN" sz="700" dirty="0">
                <a:solidFill>
                  <a:schemeClr val="tx1">
                    <a:lumMod val="50000"/>
                    <a:lumOff val="50000"/>
                  </a:schemeClr>
                </a:solidFill>
                <a:latin typeface="微软雅黑" panose="020B0503020204020204" charset="-122"/>
                <a:ea typeface="微软雅黑" panose="020B0503020204020204" charset="-122"/>
              </a:rPr>
              <a:t>Zhejiang University</a:t>
            </a:r>
            <a:endParaRPr lang="zh-CN" altLang="en-US" sz="700" dirty="0">
              <a:solidFill>
                <a:schemeClr val="tx1">
                  <a:lumMod val="50000"/>
                  <a:lumOff val="50000"/>
                </a:schemeClr>
              </a:solidFill>
              <a:latin typeface="微软雅黑" panose="020B0503020204020204" charset="-122"/>
              <a:ea typeface="微软雅黑" panose="020B0503020204020204" charset="-122"/>
            </a:endParaRPr>
          </a:p>
        </p:txBody>
      </p:sp>
      <p:sp>
        <p:nvSpPr>
          <p:cNvPr id="14" name="文本框 13"/>
          <p:cNvSpPr txBox="1"/>
          <p:nvPr/>
        </p:nvSpPr>
        <p:spPr>
          <a:xfrm>
            <a:off x="2067634" y="2937460"/>
            <a:ext cx="1435221" cy="276999"/>
          </a:xfrm>
          <a:prstGeom prst="rect">
            <a:avLst/>
          </a:prstGeom>
          <a:noFill/>
        </p:spPr>
        <p:txBody>
          <a:bodyPr wrap="square" rtlCol="0">
            <a:spAutoFit/>
          </a:bodyPr>
          <a:lstStyle/>
          <a:p>
            <a:r>
              <a:rPr lang="en-US" altLang="zh-CN" sz="1200" dirty="0">
                <a:solidFill>
                  <a:srgbClr val="464646"/>
                </a:solidFill>
                <a:latin typeface="微软雅黑" panose="020B0503020204020204" charset="-122"/>
                <a:ea typeface="微软雅黑" panose="020B0503020204020204" charset="-122"/>
              </a:rPr>
              <a:t>Qianhao Wang</a:t>
            </a:r>
            <a:endParaRPr lang="zh-CN" altLang="en-US" sz="1200" dirty="0">
              <a:solidFill>
                <a:srgbClr val="464646"/>
              </a:solidFill>
              <a:latin typeface="微软雅黑" panose="020B0503020204020204" charset="-122"/>
              <a:ea typeface="微软雅黑" panose="020B0503020204020204" charset="-122"/>
            </a:endParaRPr>
          </a:p>
        </p:txBody>
      </p:sp>
      <p:sp>
        <p:nvSpPr>
          <p:cNvPr id="15" name="矩形 14"/>
          <p:cNvSpPr/>
          <p:nvPr/>
        </p:nvSpPr>
        <p:spPr>
          <a:xfrm>
            <a:off x="1552038" y="2979720"/>
            <a:ext cx="527636" cy="200025"/>
          </a:xfrm>
          <a:prstGeom prst="rect">
            <a:avLst/>
          </a:prstGeom>
          <a:solidFill>
            <a:srgbClr val="46464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E9E1C9B-347B-4E9F-82EC-6DF2D2A86BBD}"/>
              </a:ext>
            </a:extLst>
          </p:cNvPr>
          <p:cNvSpPr txBox="1"/>
          <p:nvPr/>
        </p:nvSpPr>
        <p:spPr>
          <a:xfrm>
            <a:off x="1544918" y="2955463"/>
            <a:ext cx="575982" cy="246221"/>
          </a:xfrm>
          <a:prstGeom prst="rect">
            <a:avLst/>
          </a:prstGeom>
          <a:noFill/>
        </p:spPr>
        <p:txBody>
          <a:bodyPr wrap="square" rtlCol="0">
            <a:spAutoFit/>
          </a:bodyPr>
          <a:lstStyle/>
          <a:p>
            <a:r>
              <a:rPr lang="zh-CN" altLang="en-US" sz="1000" dirty="0">
                <a:solidFill>
                  <a:schemeClr val="bg1"/>
                </a:solidFill>
                <a:latin typeface="微软雅黑" panose="020B0503020204020204" charset="-122"/>
                <a:ea typeface="微软雅黑" panose="020B0503020204020204" charset="-122"/>
              </a:rPr>
              <a:t>主讲人</a:t>
            </a:r>
          </a:p>
        </p:txBody>
      </p:sp>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l="27516" t="9729" r="6827"/>
          <a:stretch/>
        </p:blipFill>
        <p:spPr>
          <a:xfrm>
            <a:off x="698694" y="2955463"/>
            <a:ext cx="703385" cy="725314"/>
          </a:xfrm>
          <a:prstGeom prst="rect">
            <a:avLst/>
          </a:prstGeom>
        </p:spPr>
      </p:pic>
    </p:spTree>
    <p:extLst>
      <p:ext uri="{BB962C8B-B14F-4D97-AF65-F5344CB8AC3E}">
        <p14:creationId xmlns:p14="http://schemas.microsoft.com/office/powerpoint/2010/main" val="1177099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20835" y="712900"/>
            <a:ext cx="7911978"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General Form</a:t>
            </a:r>
            <a:endParaRPr lang="zh-CN" altLang="en-US" dirty="0"/>
          </a:p>
        </p:txBody>
      </p:sp>
      <p:pic>
        <p:nvPicPr>
          <p:cNvPr id="103" name="图片 102"/>
          <p:cNvPicPr>
            <a:picLocks noChangeAspect="1"/>
          </p:cNvPicPr>
          <p:nvPr/>
        </p:nvPicPr>
        <p:blipFill>
          <a:blip r:embed="rId3"/>
          <a:stretch>
            <a:fillRect/>
          </a:stretch>
        </p:blipFill>
        <p:spPr>
          <a:xfrm>
            <a:off x="5170206" y="2346617"/>
            <a:ext cx="3973794" cy="2698472"/>
          </a:xfrm>
          <a:prstGeom prst="rect">
            <a:avLst/>
          </a:prstGeom>
        </p:spPr>
      </p:pic>
      <p:grpSp>
        <p:nvGrpSpPr>
          <p:cNvPr id="104" name="组合 103"/>
          <p:cNvGrpSpPr/>
          <p:nvPr/>
        </p:nvGrpSpPr>
        <p:grpSpPr>
          <a:xfrm>
            <a:off x="1716700" y="505362"/>
            <a:ext cx="5120225" cy="1739602"/>
            <a:chOff x="2137070" y="1192614"/>
            <a:chExt cx="6826966" cy="2319470"/>
          </a:xfrm>
        </p:grpSpPr>
        <p:grpSp>
          <p:nvGrpSpPr>
            <p:cNvPr id="105" name="组合 104"/>
            <p:cNvGrpSpPr/>
            <p:nvPr/>
          </p:nvGrpSpPr>
          <p:grpSpPr>
            <a:xfrm>
              <a:off x="2137070" y="1192614"/>
              <a:ext cx="5702345" cy="2319470"/>
              <a:chOff x="4325900" y="384450"/>
              <a:chExt cx="5702345" cy="2319470"/>
            </a:xfrm>
          </p:grpSpPr>
          <mc:AlternateContent xmlns:mc="http://schemas.openxmlformats.org/markup-compatibility/2006" xmlns:a14="http://schemas.microsoft.com/office/drawing/2010/main">
            <mc:Choice Requires="a14">
              <p:sp>
                <p:nvSpPr>
                  <p:cNvPr id="108" name="文本框 107"/>
                  <p:cNvSpPr txBox="1"/>
                  <p:nvPr/>
                </p:nvSpPr>
                <p:spPr>
                  <a:xfrm>
                    <a:off x="5504668" y="1400684"/>
                    <a:ext cx="3457441" cy="474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i="1">
                                  <a:latin typeface="Cambria Math" panose="02040503050406030204" pitchFamily="18" charset="0"/>
                                </a:rPr>
                                <m:t> </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𝑝</m:t>
                              </m:r>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r>
                                    <a:rPr lang="en-US" altLang="zh-CN" sz="1600" i="1">
                                      <a:latin typeface="Cambria Math" panose="02040503050406030204" pitchFamily="18" charset="0"/>
                                    </a:rPr>
                                    <m:t>𝑞</m:t>
                                  </m:r>
                                  <m: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𝒢</m:t>
                                  </m:r>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e>
                              </m:d>
                            </m:e>
                          </m:func>
                        </m:oMath>
                      </m:oMathPara>
                    </a14:m>
                    <a:endParaRPr lang="zh-CN" altLang="en-US" sz="1600"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5504668" y="1400684"/>
                    <a:ext cx="3457441" cy="474234"/>
                  </a:xfrm>
                  <a:prstGeom prst="rect">
                    <a:avLst/>
                  </a:prstGeom>
                  <a:blipFill>
                    <a:blip r:embed="rId4"/>
                    <a:stretch>
                      <a:fillRect l="-1412" b="-17241"/>
                    </a:stretch>
                  </a:blipFill>
                </p:spPr>
                <p:txBody>
                  <a:bodyPr/>
                  <a:lstStyle/>
                  <a:p>
                    <a:r>
                      <a:rPr lang="zh-CN" altLang="en-US">
                        <a:noFill/>
                      </a:rPr>
                      <a:t> </a:t>
                    </a:r>
                  </a:p>
                </p:txBody>
              </p:sp>
            </mc:Fallback>
          </mc:AlternateContent>
          <p:grpSp>
            <p:nvGrpSpPr>
              <p:cNvPr id="109" name="组合 108"/>
              <p:cNvGrpSpPr/>
              <p:nvPr/>
            </p:nvGrpSpPr>
            <p:grpSpPr>
              <a:xfrm>
                <a:off x="4325900" y="1849340"/>
                <a:ext cx="3298743" cy="854580"/>
                <a:chOff x="-519636" y="4375423"/>
                <a:chExt cx="3298743" cy="854580"/>
              </a:xfrm>
            </p:grpSpPr>
            <p:cxnSp>
              <p:nvCxnSpPr>
                <p:cNvPr id="113" name="直接箭头连接符 112"/>
                <p:cNvCxnSpPr>
                  <a:cxnSpLocks/>
                  <a:stCxn id="114" idx="0"/>
                </p:cNvCxnSpPr>
                <p:nvPr/>
              </p:nvCxnSpPr>
              <p:spPr>
                <a:xfrm flipH="1" flipV="1">
                  <a:off x="1005339" y="4375423"/>
                  <a:ext cx="124397" cy="40055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14" name="圆角矩形 113"/>
                    <p:cNvSpPr/>
                    <p:nvPr/>
                  </p:nvSpPr>
                  <p:spPr>
                    <a:xfrm>
                      <a:off x="-519636" y="4775977"/>
                      <a:ext cx="3298743" cy="454026"/>
                    </a:xfrm>
                    <a:prstGeom prst="roundRect">
                      <a:avLst/>
                    </a:prstGeom>
                    <a:solidFill>
                      <a:schemeClr val="accent6">
                        <a:lumMod val="60000"/>
                        <a:lumOff val="40000"/>
                      </a:schemeClr>
                    </a:solidFill>
                  </p:spPr>
                  <p:txBody>
                    <a:bodyPr wrap="square">
                      <a:spAutoFit/>
                    </a:bodyPr>
                    <a:lstStyle/>
                    <a:p>
                      <a14:m>
                        <m:oMath xmlns:m="http://schemas.openxmlformats.org/officeDocument/2006/math">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𝒟</m:t>
                              </m:r>
                            </m:e>
                            <m:sub>
                              <m:r>
                                <a:rPr lang="en-US" altLang="zh-CN" sz="1400" i="1">
                                  <a:latin typeface="Cambria Math" panose="02040503050406030204" pitchFamily="18" charset="0"/>
                                </a:rPr>
                                <m:t> </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𝑝</m:t>
                              </m:r>
                            </m:e>
                          </m:d>
                        </m:oMath>
                      </a14:m>
                      <a:r>
                        <a:rPr lang="en-US" altLang="zh-CN" sz="1400" dirty="0"/>
                        <a:t>: distance value of grid </a:t>
                      </a:r>
                      <a14:m>
                        <m:oMath xmlns:m="http://schemas.openxmlformats.org/officeDocument/2006/math">
                          <m:r>
                            <a:rPr lang="en-US" altLang="zh-CN" sz="1400" i="1">
                              <a:latin typeface="Cambria Math" panose="02040503050406030204" pitchFamily="18" charset="0"/>
                            </a:rPr>
                            <m:t>𝑝</m:t>
                          </m:r>
                        </m:oMath>
                      </a14:m>
                      <a:endParaRPr lang="zh-CN" altLang="en-US" sz="1400" dirty="0"/>
                    </a:p>
                  </p:txBody>
                </p:sp>
              </mc:Choice>
              <mc:Fallback xmlns="">
                <p:sp>
                  <p:nvSpPr>
                    <p:cNvPr id="114" name="圆角矩形 113"/>
                    <p:cNvSpPr>
                      <a:spLocks noRot="1" noChangeAspect="1" noMove="1" noResize="1" noEditPoints="1" noAdjustHandles="1" noChangeArrowheads="1" noChangeShapeType="1" noTextEdit="1"/>
                    </p:cNvSpPr>
                    <p:nvPr/>
                  </p:nvSpPr>
                  <p:spPr>
                    <a:xfrm>
                      <a:off x="-519636" y="4775977"/>
                      <a:ext cx="3298743" cy="454026"/>
                    </a:xfrm>
                    <a:prstGeom prst="roundRect">
                      <a:avLst/>
                    </a:prstGeom>
                    <a:blipFill>
                      <a:blip r:embed="rId5"/>
                      <a:stretch>
                        <a:fillRect b="-14286"/>
                      </a:stretch>
                    </a:blipFill>
                  </p:spPr>
                  <p:txBody>
                    <a:bodyPr/>
                    <a:lstStyle/>
                    <a:p>
                      <a:r>
                        <a:rPr lang="zh-CN" altLang="en-US">
                          <a:noFill/>
                        </a:rPr>
                        <a:t> </a:t>
                      </a:r>
                    </a:p>
                  </p:txBody>
                </p:sp>
              </mc:Fallback>
            </mc:AlternateContent>
          </p:grpSp>
          <p:grpSp>
            <p:nvGrpSpPr>
              <p:cNvPr id="110" name="组合 109"/>
              <p:cNvGrpSpPr/>
              <p:nvPr/>
            </p:nvGrpSpPr>
            <p:grpSpPr>
              <a:xfrm>
                <a:off x="6593060" y="384450"/>
                <a:ext cx="3435185" cy="1088769"/>
                <a:chOff x="-431796" y="1907687"/>
                <a:chExt cx="3435185" cy="1088769"/>
              </a:xfrm>
            </p:grpSpPr>
            <p:cxnSp>
              <p:nvCxnSpPr>
                <p:cNvPr id="111" name="直接箭头连接符 110"/>
                <p:cNvCxnSpPr>
                  <a:cxnSpLocks/>
                  <a:stCxn id="112" idx="2"/>
                </p:cNvCxnSpPr>
                <p:nvPr/>
              </p:nvCxnSpPr>
              <p:spPr>
                <a:xfrm flipH="1">
                  <a:off x="722552" y="2361712"/>
                  <a:ext cx="563245" cy="634744"/>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12" name="圆角矩形 111"/>
                    <p:cNvSpPr/>
                    <p:nvPr/>
                  </p:nvSpPr>
                  <p:spPr>
                    <a:xfrm>
                      <a:off x="-431796" y="1907687"/>
                      <a:ext cx="3435185" cy="454025"/>
                    </a:xfrm>
                    <a:prstGeom prst="roundRect">
                      <a:avLst/>
                    </a:prstGeom>
                    <a:solidFill>
                      <a:schemeClr val="accent6">
                        <a:lumMod val="60000"/>
                        <a:lumOff val="40000"/>
                      </a:schemeClr>
                    </a:solidFill>
                  </p:spPr>
                  <p:txBody>
                    <a:bodyPr wrap="square">
                      <a:spAutoFit/>
                    </a:bodyPr>
                    <a:lstStyle/>
                    <a:p>
                      <a14:m>
                        <m:oMath xmlns:m="http://schemas.openxmlformats.org/officeDocument/2006/math">
                          <m:r>
                            <a:rPr lang="en-US" altLang="zh-CN" sz="1400" i="1">
                              <a:latin typeface="Cambria Math" panose="02040503050406030204" pitchFamily="18" charset="0"/>
                              <a:ea typeface="Cambria Math" panose="02040503050406030204" pitchFamily="18" charset="0"/>
                            </a:rPr>
                            <m:t>𝑞</m:t>
                          </m:r>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𝒢</m:t>
                          </m:r>
                        </m:oMath>
                      </a14:m>
                      <a:r>
                        <a:rPr lang="en-US" altLang="zh-CN" sz="1400" dirty="0"/>
                        <a:t>: grid(</a:t>
                      </a:r>
                      <a14:m>
                        <m:oMath xmlns:m="http://schemas.openxmlformats.org/officeDocument/2006/math">
                          <m:r>
                            <a:rPr lang="en-US" altLang="zh-CN" sz="1400" i="1">
                              <a:latin typeface="Cambria Math" panose="02040503050406030204" pitchFamily="18" charset="0"/>
                            </a:rPr>
                            <m:t>𝑞</m:t>
                          </m:r>
                        </m:oMath>
                      </a14:m>
                      <a:r>
                        <a:rPr lang="en-US" altLang="zh-CN" sz="1400" dirty="0"/>
                        <a:t>) in the grid map(</a:t>
                      </a:r>
                      <a14:m>
                        <m:oMath xmlns:m="http://schemas.openxmlformats.org/officeDocument/2006/math">
                          <m:r>
                            <a:rPr lang="zh-CN" altLang="en-US" sz="1400" i="1">
                              <a:latin typeface="Cambria Math" panose="02040503050406030204" pitchFamily="18" charset="0"/>
                              <a:ea typeface="Cambria Math" panose="02040503050406030204" pitchFamily="18" charset="0"/>
                            </a:rPr>
                            <m:t>𝒢</m:t>
                          </m:r>
                        </m:oMath>
                      </a14:m>
                      <a:r>
                        <a:rPr lang="en-US" altLang="zh-CN" sz="1400" dirty="0"/>
                        <a:t>)</a:t>
                      </a:r>
                      <a:endParaRPr lang="zh-CN" altLang="en-US" sz="1400" dirty="0"/>
                    </a:p>
                  </p:txBody>
                </p:sp>
              </mc:Choice>
              <mc:Fallback xmlns="">
                <p:sp>
                  <p:nvSpPr>
                    <p:cNvPr id="112" name="圆角矩形 111"/>
                    <p:cNvSpPr>
                      <a:spLocks noRot="1" noChangeAspect="1" noMove="1" noResize="1" noEditPoints="1" noAdjustHandles="1" noChangeArrowheads="1" noChangeShapeType="1" noTextEdit="1"/>
                    </p:cNvSpPr>
                    <p:nvPr/>
                  </p:nvSpPr>
                  <p:spPr>
                    <a:xfrm>
                      <a:off x="-431796" y="1907687"/>
                      <a:ext cx="3435185" cy="454025"/>
                    </a:xfrm>
                    <a:prstGeom prst="roundRect">
                      <a:avLst/>
                    </a:prstGeom>
                    <a:blipFill>
                      <a:blip r:embed="rId6"/>
                      <a:stretch>
                        <a:fillRect b="-12500"/>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106" name="圆角矩形 105"/>
                <p:cNvSpPr/>
                <p:nvPr/>
              </p:nvSpPr>
              <p:spPr>
                <a:xfrm>
                  <a:off x="5944136" y="3058058"/>
                  <a:ext cx="3019900" cy="454026"/>
                </a:xfrm>
                <a:prstGeom prst="roundRect">
                  <a:avLst/>
                </a:prstGeom>
                <a:solidFill>
                  <a:schemeClr val="accent6">
                    <a:lumMod val="60000"/>
                    <a:lumOff val="40000"/>
                  </a:schemeClr>
                </a:solidFill>
              </p:spPr>
              <p:txBody>
                <a:bodyPr wrap="square">
                  <a:spAutoFit/>
                </a:bodyPr>
                <a:lstStyle/>
                <a:p>
                  <a14:m>
                    <m:oMath xmlns:m="http://schemas.openxmlformats.org/officeDocument/2006/math">
                      <m:r>
                        <a:rPr lang="en-US" altLang="zh-CN" sz="1400" i="1">
                          <a:latin typeface="Cambria Math" panose="02040503050406030204" pitchFamily="18" charset="0"/>
                        </a:rPr>
                        <m:t>𝑓</m:t>
                      </m:r>
                      <m:r>
                        <a:rPr lang="en-US" altLang="zh-CN" sz="1400" i="1">
                          <a:latin typeface="Cambria Math" panose="02040503050406030204" pitchFamily="18" charset="0"/>
                        </a:rPr>
                        <m:t>(</m:t>
                      </m:r>
                      <m:r>
                        <a:rPr lang="en-US" altLang="zh-CN" sz="1400" i="1">
                          <a:latin typeface="Cambria Math" panose="02040503050406030204" pitchFamily="18" charset="0"/>
                        </a:rPr>
                        <m:t>𝑞</m:t>
                      </m:r>
                      <m:r>
                        <a:rPr lang="en-US" altLang="zh-CN" sz="1400" i="1">
                          <a:latin typeface="Cambria Math" panose="02040503050406030204" pitchFamily="18" charset="0"/>
                        </a:rPr>
                        <m:t>)</m:t>
                      </m:r>
                    </m:oMath>
                  </a14:m>
                  <a:r>
                    <a:rPr lang="en-US" altLang="zh-CN" sz="1400" dirty="0"/>
                    <a:t>: sampled function of </a:t>
                  </a:r>
                  <a14:m>
                    <m:oMath xmlns:m="http://schemas.openxmlformats.org/officeDocument/2006/math">
                      <m:r>
                        <a:rPr lang="en-US" altLang="zh-CN" sz="1400" i="1">
                          <a:latin typeface="Cambria Math" panose="02040503050406030204" pitchFamily="18" charset="0"/>
                        </a:rPr>
                        <m:t>𝑞</m:t>
                      </m:r>
                    </m:oMath>
                  </a14:m>
                  <a:endParaRPr lang="zh-CN" altLang="en-US" sz="1400" dirty="0"/>
                </a:p>
              </p:txBody>
            </p:sp>
          </mc:Choice>
          <mc:Fallback xmlns="">
            <p:sp>
              <p:nvSpPr>
                <p:cNvPr id="106" name="圆角矩形 105"/>
                <p:cNvSpPr>
                  <a:spLocks noRot="1" noChangeAspect="1" noMove="1" noResize="1" noEditPoints="1" noAdjustHandles="1" noChangeArrowheads="1" noChangeShapeType="1" noTextEdit="1"/>
                </p:cNvSpPr>
                <p:nvPr/>
              </p:nvSpPr>
              <p:spPr>
                <a:xfrm>
                  <a:off x="5944136" y="3058058"/>
                  <a:ext cx="3019900" cy="454026"/>
                </a:xfrm>
                <a:prstGeom prst="roundRect">
                  <a:avLst/>
                </a:prstGeom>
                <a:blipFill>
                  <a:blip r:embed="rId7"/>
                  <a:stretch>
                    <a:fillRect b="-14286"/>
                  </a:stretch>
                </a:blipFill>
              </p:spPr>
              <p:txBody>
                <a:bodyPr/>
                <a:lstStyle/>
                <a:p>
                  <a:r>
                    <a:rPr lang="zh-CN" altLang="en-US">
                      <a:noFill/>
                    </a:rPr>
                    <a:t> </a:t>
                  </a:r>
                </a:p>
              </p:txBody>
            </p:sp>
          </mc:Fallback>
        </mc:AlternateContent>
        <p:cxnSp>
          <p:nvCxnSpPr>
            <p:cNvPr id="107" name="直接箭头连接符 106"/>
            <p:cNvCxnSpPr>
              <a:cxnSpLocks/>
              <a:stCxn id="106" idx="0"/>
            </p:cNvCxnSpPr>
            <p:nvPr/>
          </p:nvCxnSpPr>
          <p:spPr>
            <a:xfrm flipH="1" flipV="1">
              <a:off x="6381798" y="2595913"/>
              <a:ext cx="1072289" cy="46214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mc:AlternateContent xmlns:mc="http://schemas.openxmlformats.org/markup-compatibility/2006" xmlns:a14="http://schemas.microsoft.com/office/drawing/2010/main">
        <mc:Choice Requires="a14">
          <p:sp>
            <p:nvSpPr>
              <p:cNvPr id="6" name="矩形 5"/>
              <p:cNvSpPr/>
              <p:nvPr/>
            </p:nvSpPr>
            <p:spPr>
              <a:xfrm>
                <a:off x="619003" y="2575820"/>
                <a:ext cx="4551203" cy="1400383"/>
              </a:xfrm>
              <a:prstGeom prst="rect">
                <a:avLst/>
              </a:prstGeom>
            </p:spPr>
            <p:txBody>
              <a:bodyPr wrap="square">
                <a:spAutoFit/>
              </a:bodyPr>
              <a:lstStyle/>
              <a:p>
                <a:pPr marL="285750" indent="-285750">
                  <a:spcBef>
                    <a:spcPts val="600"/>
                  </a:spcBef>
                  <a:buFont typeface="Arial" panose="020B0604020202020204" pitchFamily="34" charset="0"/>
                  <a:buChar char="•"/>
                </a:pPr>
                <a:r>
                  <a:rPr lang="en-US" altLang="zh-CN" sz="1600" dirty="0"/>
                  <a:t>Note that any two parabolas defining the distance transform intersect at exactly one point</a:t>
                </a:r>
              </a:p>
              <a:p>
                <a:pPr marL="285750" indent="-285750">
                  <a:spcBef>
                    <a:spcPts val="600"/>
                  </a:spcBef>
                  <a:buFont typeface="Arial" panose="020B0604020202020204" pitchFamily="34" charset="0"/>
                  <a:buChar char="•"/>
                </a:pPr>
                <a:r>
                  <a:rPr lang="en-US" altLang="zh-CN" sz="1600" dirty="0"/>
                  <a:t>Simple algebra yields the horizontal position of the intersection between the parabola coming from grid position </a:t>
                </a:r>
                <a14:m>
                  <m:oMath xmlns:m="http://schemas.openxmlformats.org/officeDocument/2006/math">
                    <m:r>
                      <a:rPr lang="en-US" altLang="zh-CN" sz="1600" i="1">
                        <a:latin typeface="Cambria Math" panose="02040503050406030204" pitchFamily="18" charset="0"/>
                      </a:rPr>
                      <m:t>𝑞</m:t>
                    </m:r>
                  </m:oMath>
                </a14:m>
                <a:r>
                  <a:rPr lang="en-US" altLang="zh-CN" sz="1600" dirty="0"/>
                  <a:t> and the one from </a:t>
                </a:r>
                <a14:m>
                  <m:oMath xmlns:m="http://schemas.openxmlformats.org/officeDocument/2006/math">
                    <m:r>
                      <a:rPr lang="en-US" altLang="zh-CN" sz="1600" i="1">
                        <a:latin typeface="Cambria Math" panose="02040503050406030204" pitchFamily="18" charset="0"/>
                      </a:rPr>
                      <m:t>𝑝</m:t>
                    </m:r>
                  </m:oMath>
                </a14:m>
                <a:r>
                  <a:rPr lang="en-US" altLang="zh-CN" sz="1600" dirty="0"/>
                  <a:t> as</a:t>
                </a:r>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619003" y="2575820"/>
                <a:ext cx="4551203" cy="1400383"/>
              </a:xfrm>
              <a:prstGeom prst="rect">
                <a:avLst/>
              </a:prstGeom>
              <a:blipFill>
                <a:blip r:embed="rId8"/>
                <a:stretch>
                  <a:fillRect l="-536" t="-1310" b="-52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146563" y="4298702"/>
                <a:ext cx="2908425" cy="630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𝑝</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𝑝</m:t>
                              </m:r>
                            </m:e>
                          </m:d>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𝑞</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d>
                            <m:dPr>
                              <m:ctrlPr>
                                <a:rPr lang="en-US" altLang="zh-CN" sz="1600" i="1">
                                  <a:latin typeface="Cambria Math" panose="02040503050406030204" pitchFamily="18" charset="0"/>
                                </a:rPr>
                              </m:ctrlPr>
                            </m:dPr>
                            <m:e>
                              <m:r>
                                <a:rPr lang="en-US" altLang="zh-CN" sz="1600" i="1">
                                  <a:latin typeface="Cambria Math" panose="02040503050406030204" pitchFamily="18" charset="0"/>
                                </a:rPr>
                                <m:t>𝑞</m:t>
                              </m:r>
                            </m:e>
                          </m:d>
                          <m:r>
                            <a:rPr lang="en-US" altLang="zh-CN" sz="1600" i="1">
                              <a:latin typeface="Cambria Math" panose="02040503050406030204" pitchFamily="18" charset="0"/>
                            </a:rPr>
                            <m:t>)</m:t>
                          </m:r>
                        </m:num>
                        <m:den>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den>
                      </m:f>
                    </m:oMath>
                  </m:oMathPara>
                </a14:m>
                <a:endParaRPr lang="zh-CN" altLang="en-US" sz="1600" dirty="0"/>
              </a:p>
            </p:txBody>
          </p:sp>
        </mc:Choice>
        <mc:Fallback xmlns="">
          <p:sp>
            <p:nvSpPr>
              <p:cNvPr id="7" name="矩形 6"/>
              <p:cNvSpPr>
                <a:spLocks noRot="1" noChangeAspect="1" noMove="1" noResize="1" noEditPoints="1" noAdjustHandles="1" noChangeArrowheads="1" noChangeShapeType="1" noTextEdit="1"/>
              </p:cNvSpPr>
              <p:nvPr/>
            </p:nvSpPr>
            <p:spPr>
              <a:xfrm>
                <a:off x="1146563" y="4298702"/>
                <a:ext cx="2908425" cy="63010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3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pic>
        <p:nvPicPr>
          <p:cNvPr id="2" name="图片 1"/>
          <p:cNvPicPr>
            <a:picLocks noChangeAspect="1"/>
          </p:cNvPicPr>
          <p:nvPr/>
        </p:nvPicPr>
        <p:blipFill>
          <a:blip r:embed="rId3"/>
          <a:stretch>
            <a:fillRect/>
          </a:stretch>
        </p:blipFill>
        <p:spPr>
          <a:xfrm>
            <a:off x="2253343" y="0"/>
            <a:ext cx="5399314" cy="5129348"/>
          </a:xfrm>
          <a:prstGeom prst="rect">
            <a:avLst/>
          </a:prstGeom>
        </p:spPr>
      </p:pic>
      <p:sp>
        <p:nvSpPr>
          <p:cNvPr id="5" name="矩形 4"/>
          <p:cNvSpPr/>
          <p:nvPr/>
        </p:nvSpPr>
        <p:spPr>
          <a:xfrm>
            <a:off x="2329543" y="4931229"/>
            <a:ext cx="957943" cy="198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bject 102">
            <a:extLst>
              <a:ext uri="{FF2B5EF4-FFF2-40B4-BE49-F238E27FC236}">
                <a16:creationId xmlns:a16="http://schemas.microsoft.com/office/drawing/2014/main" id="{CD4996D4-BD14-5079-BB07-10FD5A04D838}"/>
              </a:ext>
            </a:extLst>
          </p:cNvPr>
          <p:cNvSpPr txBox="1"/>
          <p:nvPr/>
        </p:nvSpPr>
        <p:spPr>
          <a:xfrm>
            <a:off x="620835" y="712900"/>
            <a:ext cx="7911978"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General Form</a:t>
            </a:r>
            <a:endParaRPr lang="zh-CN" altLang="en-US" dirty="0"/>
          </a:p>
        </p:txBody>
      </p:sp>
      <p:sp>
        <p:nvSpPr>
          <p:cNvPr id="7" name="矩形 6"/>
          <p:cNvSpPr/>
          <p:nvPr/>
        </p:nvSpPr>
        <p:spPr>
          <a:xfrm>
            <a:off x="45497" y="1835536"/>
            <a:ext cx="2207846" cy="830997"/>
          </a:xfrm>
          <a:prstGeom prst="rect">
            <a:avLst/>
          </a:prstGeom>
        </p:spPr>
        <p:txBody>
          <a:bodyPr wrap="square">
            <a:spAutoFit/>
          </a:bodyPr>
          <a:lstStyle/>
          <a:p>
            <a:pPr algn="ctr"/>
            <a:r>
              <a:rPr lang="en-US" altLang="zh-CN" sz="1600" dirty="0"/>
              <a:t>The Chapter 2 of </a:t>
            </a:r>
            <a:r>
              <a:rPr lang="en-US" altLang="zh-CN" sz="1600" b="1" i="1" dirty="0">
                <a:solidFill>
                  <a:srgbClr val="222222"/>
                </a:solidFill>
              </a:rPr>
              <a:t>Distance Transforms of Sampled Functions</a:t>
            </a:r>
            <a:r>
              <a:rPr lang="en-US" altLang="zh-CN" sz="1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[4]</a:t>
            </a:r>
            <a:endParaRPr lang="zh-CN" altLang="en-US" sz="1600" b="1" i="1" dirty="0"/>
          </a:p>
        </p:txBody>
      </p:sp>
      <p:sp>
        <p:nvSpPr>
          <p:cNvPr id="3" name="矩形 2"/>
          <p:cNvSpPr/>
          <p:nvPr/>
        </p:nvSpPr>
        <p:spPr>
          <a:xfrm>
            <a:off x="255535" y="3032524"/>
            <a:ext cx="1787769" cy="1384995"/>
          </a:xfrm>
          <a:prstGeom prst="rect">
            <a:avLst/>
          </a:prstGeom>
        </p:spPr>
        <p:txBody>
          <a:bodyPr wrap="square">
            <a:spAutoFit/>
          </a:bodyPr>
          <a:lstStyle/>
          <a:p>
            <a:r>
              <a:rPr lang="en-US" altLang="zh-CN" sz="1200" dirty="0">
                <a:solidFill>
                  <a:srgbClr val="222222"/>
                </a:solidFill>
                <a:latin typeface="Arial" panose="020B0604020202020204" pitchFamily="34" charset="0"/>
              </a:rPr>
              <a:t>[4] </a:t>
            </a:r>
            <a:r>
              <a:rPr lang="en-US" altLang="zh-CN" sz="1200" baseline="30000" dirty="0">
                <a:solidFill>
                  <a:srgbClr val="222222"/>
                </a:solidFill>
              </a:rPr>
              <a:t>*</a:t>
            </a:r>
            <a:r>
              <a:rPr lang="en-US" altLang="zh-CN" sz="1200" dirty="0" err="1">
                <a:solidFill>
                  <a:srgbClr val="222222"/>
                </a:solidFill>
              </a:rPr>
              <a:t>Felzenszwalb</a:t>
            </a:r>
            <a:r>
              <a:rPr lang="en-US" altLang="zh-CN" sz="1200" dirty="0">
                <a:solidFill>
                  <a:srgbClr val="222222"/>
                </a:solidFill>
              </a:rPr>
              <a:t>, Pedro F., and Daniel P. </a:t>
            </a:r>
            <a:r>
              <a:rPr lang="en-US" altLang="zh-CN" sz="1200" dirty="0" err="1">
                <a:solidFill>
                  <a:srgbClr val="222222"/>
                </a:solidFill>
              </a:rPr>
              <a:t>Huttenlocher</a:t>
            </a:r>
            <a:r>
              <a:rPr lang="en-US" altLang="zh-CN" sz="1200" dirty="0">
                <a:solidFill>
                  <a:srgbClr val="222222"/>
                </a:solidFill>
              </a:rPr>
              <a:t>. "Distance transforms of sampled functions." </a:t>
            </a:r>
            <a:r>
              <a:rPr lang="en-US" altLang="zh-CN" sz="1200" i="1" dirty="0">
                <a:solidFill>
                  <a:srgbClr val="222222"/>
                </a:solidFill>
              </a:rPr>
              <a:t>Theory of computing</a:t>
            </a:r>
            <a:r>
              <a:rPr lang="en-US" altLang="zh-CN" sz="1200" dirty="0">
                <a:solidFill>
                  <a:srgbClr val="222222"/>
                </a:solidFill>
              </a:rPr>
              <a:t> 8.1 (2012): 415-428.</a:t>
            </a:r>
            <a:endParaRPr lang="zh-CN" altLang="en-US" sz="1200" dirty="0"/>
          </a:p>
        </p:txBody>
      </p:sp>
    </p:spTree>
    <p:extLst>
      <p:ext uri="{BB962C8B-B14F-4D97-AF65-F5344CB8AC3E}">
        <p14:creationId xmlns:p14="http://schemas.microsoft.com/office/powerpoint/2010/main" val="127886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8521" y="712254"/>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Arbitrary Dimensions</a:t>
            </a:r>
            <a:endParaRPr lang="zh-CN" altLang="en-US" dirty="0"/>
          </a:p>
        </p:txBody>
      </p:sp>
      <p:sp>
        <p:nvSpPr>
          <p:cNvPr id="6" name="矩形 5"/>
          <p:cNvSpPr/>
          <p:nvPr/>
        </p:nvSpPr>
        <p:spPr>
          <a:xfrm>
            <a:off x="619003" y="1100113"/>
            <a:ext cx="7913810" cy="423449"/>
          </a:xfrm>
          <a:prstGeom prst="rect">
            <a:avLst/>
          </a:prstGeom>
        </p:spPr>
        <p:txBody>
          <a:bodyPr wrap="square">
            <a:spAutoFit/>
          </a:bodyPr>
          <a:lstStyle/>
          <a:p>
            <a:pPr marL="180000" indent="-180000">
              <a:lnSpc>
                <a:spcPct val="150000"/>
              </a:lnSpc>
              <a:buFont typeface="Arial" panose="020B0604020202020204" pitchFamily="34" charset="0"/>
              <a:buChar char="•"/>
            </a:pPr>
            <a:r>
              <a:rPr lang="en-US" altLang="zh-CN" sz="1600" dirty="0"/>
              <a:t>The two dimensional distance transform under the squared Euclidean distance is given by</a:t>
            </a:r>
            <a:endParaRPr lang="zh-CN" altLang="en-US" sz="1600" dirty="0"/>
          </a:p>
        </p:txBody>
      </p:sp>
      <mc:AlternateContent xmlns:mc="http://schemas.openxmlformats.org/markup-compatibility/2006" xmlns:a14="http://schemas.microsoft.com/office/drawing/2010/main">
        <mc:Choice Requires="a14">
          <p:sp>
            <p:nvSpPr>
              <p:cNvPr id="8" name="矩形 7"/>
              <p:cNvSpPr/>
              <p:nvPr/>
            </p:nvSpPr>
            <p:spPr>
              <a:xfrm>
                <a:off x="2381208" y="1676276"/>
                <a:ext cx="4381584" cy="45352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b="0" i="1" smtClean="0">
                              <a:latin typeface="Cambria Math" panose="02040503050406030204" pitchFamily="18" charset="0"/>
                            </a:rPr>
                            <m:t>𝑓</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𝑦</m:t>
                                  </m:r>
                                </m:e>
                                <m:sup>
                                  <m:r>
                                    <a:rPr lang="en-US" altLang="zh-CN" sz="1600" i="1">
                                      <a:latin typeface="Cambria Math" panose="02040503050406030204" pitchFamily="18" charset="0"/>
                                    </a:rPr>
                                    <m:t>′</m:t>
                                  </m:r>
                                </m:sup>
                              </m:sSup>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b="0" i="1" smtClean="0">
                                      <a:latin typeface="Cambria Math" panose="02040503050406030204" pitchFamily="18" charset="0"/>
                                    </a:rPr>
                                    <m:t>𝑥</m:t>
                                  </m:r>
                                  <m:r>
                                    <a:rPr lang="en-US" altLang="zh-CN" sz="1600" i="1">
                                      <a:latin typeface="Cambria Math" panose="02040503050406030204" pitchFamily="18" charset="0"/>
                                    </a:rPr>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b="0" i="1" smtClean="0">
                                      <a:latin typeface="Cambria Math" panose="02040503050406030204" pitchFamily="18" charset="0"/>
                                    </a:rPr>
                                    <m:t>𝑦</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b="0" i="1" smtClean="0">
                                  <a:latin typeface="Cambria Math" panose="02040503050406030204" pitchFamily="18" charset="0"/>
                                </a:rPr>
                                <m:t>+</m:t>
                              </m:r>
                              <m:r>
                                <a:rPr lang="en-US" altLang="zh-CN" sz="1600" i="1">
                                  <a:latin typeface="Cambria Math" panose="02040503050406030204" pitchFamily="18" charset="0"/>
                                </a:rPr>
                                <m:t>𝑓</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b="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d>
                        </m:e>
                      </m:func>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2381208" y="1676276"/>
                <a:ext cx="4381584" cy="45352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9003" y="2281297"/>
                <a:ext cx="7913810" cy="422808"/>
              </a:xfrm>
              <a:prstGeom prst="rect">
                <a:avLst/>
              </a:prstGeom>
            </p:spPr>
            <p:txBody>
              <a:bodyPr wrap="square">
                <a:spAutoFit/>
              </a:bodyPr>
              <a:lstStyle/>
              <a:p>
                <a:pPr marL="180000" indent="-180000">
                  <a:lnSpc>
                    <a:spcPct val="150000"/>
                  </a:lnSpc>
                  <a:buFont typeface="Arial" panose="020B0604020202020204" pitchFamily="34" charset="0"/>
                  <a:buChar char="•"/>
                </a:pPr>
                <a:r>
                  <a:rPr lang="en-US" altLang="zh-CN" sz="1600" dirty="0"/>
                  <a:t>The first term does not depend on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oMath>
                </a14:m>
                <a:r>
                  <a:rPr lang="en-US" altLang="zh-CN" sz="1600" dirty="0"/>
                  <a:t> so we can rewrite this equation as</a:t>
                </a:r>
                <a:endParaRPr lang="zh-CN" altLang="en-US" sz="1600" dirty="0"/>
              </a:p>
            </p:txBody>
          </p:sp>
        </mc:Choice>
        <mc:Fallback xmlns="">
          <p:sp>
            <p:nvSpPr>
              <p:cNvPr id="9" name="矩形 8"/>
              <p:cNvSpPr>
                <a:spLocks noRot="1" noChangeAspect="1" noMove="1" noResize="1" noEditPoints="1" noAdjustHandles="1" noChangeArrowheads="1" noChangeShapeType="1" noTextEdit="1"/>
              </p:cNvSpPr>
              <p:nvPr/>
            </p:nvSpPr>
            <p:spPr>
              <a:xfrm>
                <a:off x="619003" y="2281297"/>
                <a:ext cx="7913810" cy="422808"/>
              </a:xfrm>
              <a:prstGeom prst="rect">
                <a:avLst/>
              </a:prstGeom>
              <a:blipFill>
                <a:blip r:embed="rId4"/>
                <a:stretch>
                  <a:fillRect l="-308" b="-1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92467" y="2855604"/>
                <a:ext cx="4974695" cy="78720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b="0" i="1" smtClean="0">
                              <a:latin typeface="Cambria Math" panose="02040503050406030204" pitchFamily="18" charset="0"/>
                            </a:rPr>
                            <m:t>𝑓</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m:t>
                                  </m:r>
                                </m:sup>
                              </m:sSup>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b="0" i="1" smtClean="0">
                                      <a:latin typeface="Cambria Math" panose="02040503050406030204" pitchFamily="18" charset="0"/>
                                    </a:rPr>
                                    <m:t>𝑥</m:t>
                                  </m:r>
                                  <m:r>
                                    <a:rPr lang="en-US" altLang="zh-CN" sz="1600" i="1">
                                      <a:latin typeface="Cambria Math" panose="02040503050406030204" pitchFamily="18" charset="0"/>
                                    </a:rPr>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r>
                                        <a:rPr lang="en-US" altLang="zh-CN" sz="1600" b="0" i="1" smtClean="0">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e>
                          </m:d>
                        </m:e>
                      </m:func>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d>
                        </m:e>
                      </m:func>
                    </m:oMath>
                  </m:oMathPara>
                </a14:m>
                <a:endParaRPr lang="en-US" altLang="zh-CN" sz="1600" dirty="0"/>
              </a:p>
              <a:p>
                <a:pPr/>
                <a14:m>
                  <m:oMathPara xmlns:m="http://schemas.openxmlformats.org/officeDocument/2006/math">
                    <m:oMathParaPr>
                      <m:jc m:val="left"/>
                    </m:oMathParaPr>
                    <m:oMath xmlns:m="http://schemas.openxmlformats.org/officeDocument/2006/math">
                      <m:sSub>
                        <m:sSubPr>
                          <m:ctrlPr>
                            <a:rPr lang="en-US" altLang="zh-CN" sz="1600" i="1" smtClean="0">
                              <a:solidFill>
                                <a:schemeClr val="bg1"/>
                              </a:solidFill>
                              <a:latin typeface="Cambria Math" panose="02040503050406030204" pitchFamily="18" charset="0"/>
                            </a:rPr>
                          </m:ctrlPr>
                        </m:sSubPr>
                        <m:e>
                          <m:r>
                            <a:rPr lang="zh-CN" altLang="en-US" sz="1600" i="1">
                              <a:solidFill>
                                <a:schemeClr val="bg1"/>
                              </a:solidFill>
                              <a:latin typeface="Cambria Math" panose="02040503050406030204" pitchFamily="18" charset="0"/>
                            </a:rPr>
                            <m:t>𝒟</m:t>
                          </m:r>
                        </m:e>
                        <m:sub>
                          <m:r>
                            <a:rPr lang="en-US" altLang="zh-CN" sz="1600" i="1">
                              <a:solidFill>
                                <a:schemeClr val="bg1"/>
                              </a:solidFill>
                              <a:latin typeface="Cambria Math" panose="02040503050406030204" pitchFamily="18" charset="0"/>
                            </a:rPr>
                            <m:t>𝑓</m:t>
                          </m:r>
                        </m:sub>
                      </m:sSub>
                      <m:d>
                        <m:dPr>
                          <m:ctrlPr>
                            <a:rPr lang="en-US" altLang="zh-CN" sz="1600" i="1">
                              <a:solidFill>
                                <a:schemeClr val="bg1"/>
                              </a:solidFill>
                              <a:latin typeface="Cambria Math" panose="02040503050406030204" pitchFamily="18" charset="0"/>
                            </a:rPr>
                          </m:ctrlPr>
                        </m:dPr>
                        <m:e>
                          <m:r>
                            <a:rPr lang="en-US" altLang="zh-CN" sz="1600" i="1">
                              <a:solidFill>
                                <a:schemeClr val="bg1"/>
                              </a:solidFill>
                              <a:latin typeface="Cambria Math" panose="02040503050406030204" pitchFamily="18" charset="0"/>
                            </a:rPr>
                            <m:t>𝑥</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𝑦</m:t>
                          </m:r>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lim>
                          </m:limLow>
                        </m:fName>
                        <m:e>
                          <m:r>
                            <a:rPr lang="en-US" altLang="zh-CN" sz="1600" b="0" i="1" smtClean="0">
                              <a:latin typeface="Cambria Math" panose="02040503050406030204" pitchFamily="18" charset="0"/>
                            </a:rPr>
                            <m:t>{</m:t>
                          </m:r>
                        </m:e>
                      </m:func>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i="1">
                              <a:latin typeface="Cambria Math" panose="02040503050406030204" pitchFamily="18" charset="0"/>
                            </a:rPr>
                            <m:t>𝑓</m:t>
                          </m:r>
                          <m:r>
                            <a:rPr lang="en-US" altLang="zh-CN" sz="1600" b="0" i="1" smtClean="0">
                              <a:latin typeface="Cambria Math" panose="02040503050406030204" pitchFamily="18" charset="0"/>
                            </a:rPr>
                            <m:t>|</m:t>
                          </m:r>
                          <m:sSup>
                            <m:sSupPr>
                              <m:ctrlPr>
                                <a:rPr lang="en-US" altLang="zh-CN" sz="1600" i="1" smtClean="0">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sub>
                      </m:sSub>
                      <m:d>
                        <m:dPr>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i="1">
                              <a:latin typeface="Cambria Math" panose="02040503050406030204" pitchFamily="18" charset="0"/>
                            </a:rPr>
                            <m:t>𝑦</m:t>
                          </m:r>
                        </m:e>
                      </m:d>
                      <m:r>
                        <a:rPr lang="en-US" altLang="zh-CN" sz="1600" b="0" i="1" smtClean="0">
                          <a:latin typeface="Cambria Math" panose="02040503050406030204" pitchFamily="18" charset="0"/>
                        </a:rPr>
                        <m:t>}</m:t>
                      </m:r>
                    </m:oMath>
                  </m:oMathPara>
                </a14:m>
                <a:endParaRPr lang="zh-CN" altLang="en-US" sz="1600" dirty="0"/>
              </a:p>
            </p:txBody>
          </p:sp>
        </mc:Choice>
        <mc:Fallback xmlns="">
          <p:sp>
            <p:nvSpPr>
              <p:cNvPr id="11" name="矩形 10"/>
              <p:cNvSpPr>
                <a:spLocks noRot="1" noChangeAspect="1" noMove="1" noResize="1" noEditPoints="1" noAdjustHandles="1" noChangeArrowheads="1" noChangeShapeType="1" noTextEdit="1"/>
              </p:cNvSpPr>
              <p:nvPr/>
            </p:nvSpPr>
            <p:spPr>
              <a:xfrm>
                <a:off x="2092467" y="2855604"/>
                <a:ext cx="4974695" cy="7872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388545" y="353727"/>
                <a:ext cx="2593081" cy="355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i="1">
                              <a:latin typeface="Cambria Math" panose="02040503050406030204" pitchFamily="18" charset="0"/>
                            </a:rPr>
                            <m:t> </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𝑝</m:t>
                          </m:r>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r>
                                <a:rPr lang="en-US" altLang="zh-CN" sz="1600" i="1">
                                  <a:latin typeface="Cambria Math" panose="02040503050406030204" pitchFamily="18" charset="0"/>
                                </a:rPr>
                                <m:t>𝑞</m:t>
                              </m:r>
                              <m: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𝒢</m:t>
                              </m:r>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𝑝</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r>
                                <a:rPr lang="en-US" altLang="zh-CN" sz="1600" i="1">
                                  <a:latin typeface="Cambria Math" panose="02040503050406030204" pitchFamily="18" charset="0"/>
                                </a:rPr>
                                <m:t>(</m:t>
                              </m:r>
                              <m:r>
                                <a:rPr lang="en-US" altLang="zh-CN" sz="1600" i="1">
                                  <a:latin typeface="Cambria Math" panose="02040503050406030204" pitchFamily="18" charset="0"/>
                                </a:rPr>
                                <m:t>𝑞</m:t>
                              </m:r>
                              <m:r>
                                <a:rPr lang="en-US" altLang="zh-CN" sz="1600" i="1">
                                  <a:latin typeface="Cambria Math" panose="02040503050406030204" pitchFamily="18" charset="0"/>
                                </a:rPr>
                                <m:t>)</m:t>
                              </m:r>
                            </m:e>
                          </m:d>
                        </m:e>
                      </m:func>
                    </m:oMath>
                  </m:oMathPara>
                </a14:m>
                <a:endParaRPr lang="zh-CN" altLang="en-US" sz="1600" dirty="0"/>
              </a:p>
            </p:txBody>
          </p:sp>
        </mc:Choice>
        <mc:Fallback>
          <p:sp>
            <p:nvSpPr>
              <p:cNvPr id="10" name="文本框 9"/>
              <p:cNvSpPr txBox="1">
                <a:spLocks noRot="1" noChangeAspect="1" noMove="1" noResize="1" noEditPoints="1" noAdjustHandles="1" noChangeArrowheads="1" noChangeShapeType="1" noTextEdit="1"/>
              </p:cNvSpPr>
              <p:nvPr/>
            </p:nvSpPr>
            <p:spPr>
              <a:xfrm>
                <a:off x="4388545" y="353727"/>
                <a:ext cx="2593081" cy="355675"/>
              </a:xfrm>
              <a:prstGeom prst="rect">
                <a:avLst/>
              </a:prstGeom>
              <a:blipFill>
                <a:blip r:embed="rId6"/>
                <a:stretch>
                  <a:fillRect l="-1412" b="-172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6165681" y="3864003"/>
                <a:ext cx="2435474" cy="4535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min</m:t>
                              </m:r>
                            </m:e>
                            <m:li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lim>
                          </m:limLow>
                        </m:fName>
                        <m:e>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r>
                                <a:rPr lang="en-US" altLang="zh-CN" sz="1600" i="1">
                                  <a:latin typeface="Cambria Math" panose="02040503050406030204" pitchFamily="18" charset="0"/>
                                </a:rPr>
                                <m:t>𝑓</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𝑥</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𝑦</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e>
                          </m:d>
                        </m:e>
                      </m:func>
                    </m:oMath>
                  </m:oMathPara>
                </a14:m>
                <a:endParaRPr lang="zh-CN" altLang="en-US" sz="1600" dirty="0"/>
              </a:p>
            </p:txBody>
          </p:sp>
        </mc:Choice>
        <mc:Fallback>
          <p:sp>
            <p:nvSpPr>
              <p:cNvPr id="2" name="矩形 1"/>
              <p:cNvSpPr>
                <a:spLocks noRot="1" noChangeAspect="1" noMove="1" noResize="1" noEditPoints="1" noAdjustHandles="1" noChangeArrowheads="1" noChangeShapeType="1" noTextEdit="1"/>
              </p:cNvSpPr>
              <p:nvPr/>
            </p:nvSpPr>
            <p:spPr>
              <a:xfrm>
                <a:off x="6165681" y="3864003"/>
                <a:ext cx="2435474" cy="453522"/>
              </a:xfrm>
              <a:prstGeom prst="rect">
                <a:avLst/>
              </a:prstGeom>
              <a:blipFill>
                <a:blip r:embed="rId7"/>
                <a:stretch>
                  <a:fillRect/>
                </a:stretch>
              </a:blipFill>
            </p:spPr>
            <p:txBody>
              <a:bodyPr/>
              <a:lstStyle/>
              <a:p>
                <a:r>
                  <a:rPr lang="zh-CN" altLang="en-US">
                    <a:noFill/>
                  </a:rPr>
                  <a:t> </a:t>
                </a:r>
              </a:p>
            </p:txBody>
          </p:sp>
        </mc:Fallback>
      </mc:AlternateContent>
      <p:cxnSp>
        <p:nvCxnSpPr>
          <p:cNvPr id="5" name="直接箭头连接符 4"/>
          <p:cNvCxnSpPr>
            <a:endCxn id="2" idx="0"/>
          </p:cNvCxnSpPr>
          <p:nvPr/>
        </p:nvCxnSpPr>
        <p:spPr>
          <a:xfrm>
            <a:off x="6453554" y="3249205"/>
            <a:ext cx="929864" cy="61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矩形 6"/>
              <p:cNvSpPr/>
              <p:nvPr/>
            </p:nvSpPr>
            <p:spPr>
              <a:xfrm>
                <a:off x="6981626" y="3249205"/>
                <a:ext cx="665310" cy="369332"/>
              </a:xfrm>
              <a:prstGeom prst="rect">
                <a:avLst/>
              </a:prstGeom>
            </p:spPr>
            <p:txBody>
              <a:bodyPr wrap="none">
                <a:spAutoFit/>
              </a:bodyPr>
              <a:lstStyle/>
              <a:p>
                <a:r>
                  <a:rPr lang="en-US" altLang="zh-CN" dirty="0"/>
                  <a:t>f</a:t>
                </a:r>
                <a:r>
                  <a:rPr lang="en-US" altLang="zh-CN" dirty="0" smtClean="0"/>
                  <a:t>ix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oMath>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6981626" y="3249205"/>
                <a:ext cx="665310" cy="369332"/>
              </a:xfrm>
              <a:prstGeom prst="rect">
                <a:avLst/>
              </a:prstGeom>
              <a:blipFill>
                <a:blip r:embed="rId8"/>
                <a:stretch>
                  <a:fillRect l="-7339"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1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3745345" y="124025"/>
            <a:ext cx="5225013" cy="822039"/>
          </a:xfrm>
          <a:prstGeom prst="rect">
            <a:avLst/>
          </a:prstGeom>
        </p:spPr>
      </p:pic>
      <p:graphicFrame>
        <p:nvGraphicFramePr>
          <p:cNvPr id="59" name="表格 58"/>
          <p:cNvGraphicFramePr>
            <a:graphicFrameLocks noGrp="1"/>
          </p:cNvGraphicFramePr>
          <p:nvPr>
            <p:extLst>
              <p:ext uri="{D42A27DB-BD31-4B8C-83A1-F6EECF244321}">
                <p14:modId xmlns:p14="http://schemas.microsoft.com/office/powerpoint/2010/main" val="3481816640"/>
              </p:ext>
            </p:extLst>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1957807545"/>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tx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2112625616"/>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661705589"/>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tx1"/>
                    </a:solidFill>
                  </a:tcPr>
                </a:tc>
                <a:tc>
                  <a:txBody>
                    <a:bodyPr/>
                    <a:lstStyle/>
                    <a:p>
                      <a:endParaRPr lang="zh-CN" altLang="en-US" sz="1800" dirty="0"/>
                    </a:p>
                  </a:txBody>
                  <a:tcPr>
                    <a:solidFill>
                      <a:schemeClr val="tx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2173785194"/>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411325166"/>
                  </a:ext>
                </a:extLst>
              </a:tr>
              <a:tr h="540000">
                <a:tc>
                  <a:txBody>
                    <a:bodyPr/>
                    <a:lstStyle/>
                    <a:p>
                      <a:endParaRPr lang="zh-CN" altLang="en-US" sz="1800" dirty="0"/>
                    </a:p>
                  </a:txBody>
                  <a:tcPr>
                    <a:solidFill>
                      <a:schemeClr val="tx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tx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1203427110"/>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tx1"/>
                    </a:solidFill>
                  </a:tcPr>
                </a:tc>
                <a:extLst>
                  <a:ext uri="{0D108BD9-81ED-4DB2-BD59-A6C34878D82A}">
                    <a16:rowId xmlns:a16="http://schemas.microsoft.com/office/drawing/2014/main" val="3191885531"/>
                  </a:ext>
                </a:extLst>
              </a:tr>
            </a:tbl>
          </a:graphicData>
        </a:graphic>
      </p:graphicFrame>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50" name="object 102">
            <a:extLst>
              <a:ext uri="{FF2B5EF4-FFF2-40B4-BE49-F238E27FC236}">
                <a16:creationId xmlns:a16="http://schemas.microsoft.com/office/drawing/2014/main" id="{B3ABB6F1-E9C1-44C5-9FF4-692A8A4397E7}"/>
              </a:ext>
            </a:extLst>
          </p:cNvPr>
          <p:cNvSpPr txBox="1"/>
          <p:nvPr/>
        </p:nvSpPr>
        <p:spPr>
          <a:xfrm>
            <a:off x="618893" y="712055"/>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Arbitrary Dimensions</a:t>
            </a:r>
            <a:endParaRPr lang="zh-CN" altLang="en-US" dirty="0"/>
          </a:p>
        </p:txBody>
      </p:sp>
      <p:cxnSp>
        <p:nvCxnSpPr>
          <p:cNvPr id="55" name="直接箭头连接符 54"/>
          <p:cNvCxnSpPr/>
          <p:nvPr/>
        </p:nvCxnSpPr>
        <p:spPr>
          <a:xfrm>
            <a:off x="87086" y="5034643"/>
            <a:ext cx="7184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687" y="990574"/>
            <a:ext cx="0" cy="4152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466114" y="149049"/>
            <a:ext cx="2465615" cy="383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381299" y="551611"/>
            <a:ext cx="1055737" cy="315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7965831" y="156898"/>
            <a:ext cx="832338" cy="1254288"/>
            <a:chOff x="7965831" y="156898"/>
            <a:chExt cx="832338" cy="1254288"/>
          </a:xfrm>
        </p:grpSpPr>
        <p:cxnSp>
          <p:nvCxnSpPr>
            <p:cNvPr id="62" name="直接箭头连接符 61"/>
            <p:cNvCxnSpPr/>
            <p:nvPr/>
          </p:nvCxnSpPr>
          <p:spPr>
            <a:xfrm>
              <a:off x="8411308" y="433754"/>
              <a:ext cx="0" cy="655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62"/>
                <p:cNvSpPr/>
                <p:nvPr/>
              </p:nvSpPr>
              <p:spPr>
                <a:xfrm>
                  <a:off x="8225616" y="1041854"/>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63" name="矩形 62"/>
                <p:cNvSpPr>
                  <a:spLocks noRot="1" noChangeAspect="1" noMove="1" noResize="1" noEditPoints="1" noAdjustHandles="1" noChangeArrowheads="1" noChangeShapeType="1" noTextEdit="1"/>
                </p:cNvSpPr>
                <p:nvPr/>
              </p:nvSpPr>
              <p:spPr>
                <a:xfrm>
                  <a:off x="8225616" y="1041854"/>
                  <a:ext cx="371384" cy="369332"/>
                </a:xfrm>
                <a:prstGeom prst="rect">
                  <a:avLst/>
                </a:prstGeom>
                <a:blipFill>
                  <a:blip r:embed="rId4"/>
                  <a:stretch>
                    <a:fillRect/>
                  </a:stretch>
                </a:blipFill>
              </p:spPr>
              <p:txBody>
                <a:bodyPr/>
                <a:lstStyle/>
                <a:p>
                  <a:r>
                    <a:rPr lang="zh-CN" altLang="en-US">
                      <a:noFill/>
                    </a:rPr>
                    <a:t> </a:t>
                  </a:r>
                </a:p>
              </p:txBody>
            </p:sp>
          </mc:Fallback>
        </mc:AlternateContent>
        <p:sp>
          <p:nvSpPr>
            <p:cNvPr id="64" name="矩形 63"/>
            <p:cNvSpPr/>
            <p:nvPr/>
          </p:nvSpPr>
          <p:spPr>
            <a:xfrm>
              <a:off x="7965831" y="156898"/>
              <a:ext cx="832338" cy="3070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矩形 67"/>
          <p:cNvSpPr/>
          <p:nvPr/>
        </p:nvSpPr>
        <p:spPr>
          <a:xfrm>
            <a:off x="6623947" y="2643277"/>
            <a:ext cx="2149948" cy="369332"/>
          </a:xfrm>
          <a:prstGeom prst="rect">
            <a:avLst/>
          </a:prstGeom>
        </p:spPr>
        <p:txBody>
          <a:bodyPr wrap="none">
            <a:spAutoFit/>
          </a:bodyPr>
          <a:lstStyle/>
          <a:p>
            <a:pPr>
              <a:spcBef>
                <a:spcPts val="75"/>
              </a:spcBef>
              <a:tabLst>
                <a:tab pos="351949" algn="l"/>
                <a:tab pos="352425" algn="l"/>
              </a:tabLst>
            </a:pPr>
            <a:r>
              <a:rPr lang="en-US" altLang="zh-CN" b="1" dirty="0"/>
              <a:t>One Dimension Case</a:t>
            </a:r>
            <a:endParaRPr lang="zh-CN" altLang="en-US" b="1" dirty="0"/>
          </a:p>
        </p:txBody>
      </p:sp>
      <p:cxnSp>
        <p:nvCxnSpPr>
          <p:cNvPr id="70" name="直接箭头连接符 69"/>
          <p:cNvCxnSpPr>
            <a:stCxn id="58" idx="2"/>
            <a:endCxn id="68" idx="0"/>
          </p:cNvCxnSpPr>
          <p:nvPr/>
        </p:nvCxnSpPr>
        <p:spPr>
          <a:xfrm flipH="1">
            <a:off x="7698921" y="532694"/>
            <a:ext cx="1" cy="2110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5"/>
          <a:stretch>
            <a:fillRect/>
          </a:stretch>
        </p:blipFill>
        <p:spPr>
          <a:xfrm>
            <a:off x="6108447" y="3502568"/>
            <a:ext cx="3035553" cy="975629"/>
          </a:xfrm>
          <a:prstGeom prst="rect">
            <a:avLst/>
          </a:prstGeom>
        </p:spPr>
      </p:pic>
      <mc:AlternateContent xmlns:mc="http://schemas.openxmlformats.org/markup-compatibility/2006">
        <mc:Choice xmlns:a14="http://schemas.microsoft.com/office/drawing/2010/main" Requires="a14">
          <p:graphicFrame>
            <p:nvGraphicFramePr>
              <p:cNvPr id="19" name="表格 18"/>
              <p:cNvGraphicFramePr>
                <a:graphicFrameLocks noGrp="1"/>
              </p:cNvGraphicFramePr>
              <p:nvPr>
                <p:extLst>
                  <p:ext uri="{D42A27DB-BD31-4B8C-83A1-F6EECF244321}">
                    <p14:modId xmlns:p14="http://schemas.microsoft.com/office/powerpoint/2010/main" val="196175127"/>
                  </p:ext>
                </p:extLst>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ea typeface="Cambria Math" panose="02040503050406030204" pitchFamily="18" charset="0"/>
                                      </a:rPr>
                                      <m:t>∞</m:t>
                                    </m:r>
                                  </m:e>
                                  <m:sup>
                                    <m:r>
                                      <a:rPr lang="en-US" altLang="zh-CN" sz="1800" b="0" i="1" smtClean="0">
                                        <a:latin typeface="Cambria Math" panose="02040503050406030204" pitchFamily="18" charset="0"/>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6</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957807545"/>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ea typeface="Cambria Math" panose="02040503050406030204" pitchFamily="18" charset="0"/>
                                      </a:rPr>
                                      <m:t>∞</m:t>
                                    </m:r>
                                  </m:e>
                                  <m:sup>
                                    <m:r>
                                      <a:rPr lang="en-US" altLang="zh-CN" sz="1800" b="0" i="1" smtClean="0">
                                        <a:latin typeface="Cambria Math" panose="02040503050406030204" pitchFamily="18" charset="0"/>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11262561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661705589"/>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173785194"/>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41132516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203427110"/>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extLst>
                      <a:ext uri="{0D108BD9-81ED-4DB2-BD59-A6C34878D82A}">
                        <a16:rowId xmlns:a16="http://schemas.microsoft.com/office/drawing/2014/main" val="3191885531"/>
                      </a:ext>
                    </a:extLst>
                  </a:tr>
                </a:tbl>
              </a:graphicData>
            </a:graphic>
          </p:graphicFrame>
        </mc:Choice>
        <mc:Fallback>
          <p:graphicFrame>
            <p:nvGraphicFramePr>
              <p:cNvPr id="19" name="表格 18"/>
              <p:cNvGraphicFramePr>
                <a:graphicFrameLocks noGrp="1"/>
              </p:cNvGraphicFramePr>
              <p:nvPr>
                <p:extLst>
                  <p:ext uri="{D42A27DB-BD31-4B8C-83A1-F6EECF244321}">
                    <p14:modId xmlns:p14="http://schemas.microsoft.com/office/powerpoint/2010/main" val="196175127"/>
                  </p:ext>
                </p:extLst>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1124" r="-901124"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1124" r="-811364"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1124" r="-7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1124" r="-6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1124" r="-5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1124" r="-407955"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1124" r="-303371"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1124" r="-203371"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1124" r="-105682"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1124" r="-4494" b="-602247"/>
                          </a:stretch>
                        </a:blipFill>
                      </a:tcPr>
                    </a:tc>
                    <a:extLst>
                      <a:ext uri="{0D108BD9-81ED-4DB2-BD59-A6C34878D82A}">
                        <a16:rowId xmlns:a16="http://schemas.microsoft.com/office/drawing/2014/main" val="1957807545"/>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102273" r="-901124"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102273" r="-811364"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102273" r="-7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102273" r="-6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102273" r="-5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102273" r="-407955"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102273" r="-303371"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102273" r="-203371"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102273" r="-105682"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102273" r="-4494" b="-509091"/>
                          </a:stretch>
                        </a:blipFill>
                      </a:tcPr>
                    </a:tc>
                    <a:extLst>
                      <a:ext uri="{0D108BD9-81ED-4DB2-BD59-A6C34878D82A}">
                        <a16:rowId xmlns:a16="http://schemas.microsoft.com/office/drawing/2014/main" val="2112625616"/>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200000" r="-901124"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200000" r="-811364"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200000" r="-7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200000" r="-6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200000" r="-5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200000" r="-407955"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200000" r="-303371"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200000" r="-203371"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200000" r="-105682"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200000" r="-4494" b="-403371"/>
                          </a:stretch>
                        </a:blipFill>
                      </a:tcPr>
                    </a:tc>
                    <a:extLst>
                      <a:ext uri="{0D108BD9-81ED-4DB2-BD59-A6C34878D82A}">
                        <a16:rowId xmlns:a16="http://schemas.microsoft.com/office/drawing/2014/main" val="661705589"/>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300000" r="-901124"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300000" r="-811364"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300000" r="-7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300000" r="-6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300000" r="-5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300000" r="-407955"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300000" r="-303371"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300000" r="-203371"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300000" r="-105682"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300000" r="-4494" b="-303371"/>
                          </a:stretch>
                        </a:blipFill>
                      </a:tcPr>
                    </a:tc>
                    <a:extLst>
                      <a:ext uri="{0D108BD9-81ED-4DB2-BD59-A6C34878D82A}">
                        <a16:rowId xmlns:a16="http://schemas.microsoft.com/office/drawing/2014/main" val="2173785194"/>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400000" r="-901124"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400000" r="-811364"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400000" r="-7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400000" r="-6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400000" r="-5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400000" r="-407955"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400000" r="-303371"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400000" r="-203371"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400000" r="-105682"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400000" r="-4494" b="-203371"/>
                          </a:stretch>
                        </a:blipFill>
                      </a:tcPr>
                    </a:tc>
                    <a:extLst>
                      <a:ext uri="{0D108BD9-81ED-4DB2-BD59-A6C34878D82A}">
                        <a16:rowId xmlns:a16="http://schemas.microsoft.com/office/drawing/2014/main" val="411325166"/>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505682" r="-901124"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505682" r="-811364"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505682" r="-7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505682" r="-6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505682" r="-5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505682" r="-407955"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505682" r="-303371"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505682" r="-203371"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505682" r="-105682"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505682" r="-4494" b="-105682"/>
                          </a:stretch>
                        </a:blipFill>
                      </a:tcPr>
                    </a:tc>
                    <a:extLst>
                      <a:ext uri="{0D108BD9-81ED-4DB2-BD59-A6C34878D82A}">
                        <a16:rowId xmlns:a16="http://schemas.microsoft.com/office/drawing/2014/main" val="1203427110"/>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598876" r="-901124"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598876" r="-811364"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598876" r="-7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598876" r="-6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598876" r="-5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598876" r="-407955"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598876" r="-303371"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598876" r="-203371"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598876" r="-105682"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598876" r="-4494" b="-4494"/>
                          </a:stretch>
                        </a:blipFill>
                      </a:tcPr>
                    </a:tc>
                    <a:extLst>
                      <a:ext uri="{0D108BD9-81ED-4DB2-BD59-A6C34878D82A}">
                        <a16:rowId xmlns:a16="http://schemas.microsoft.com/office/drawing/2014/main" val="3191885531"/>
                      </a:ext>
                    </a:extLst>
                  </a:tr>
                </a:tbl>
              </a:graphicData>
            </a:graphic>
          </p:graphicFrame>
        </mc:Fallback>
      </mc:AlternateContent>
      <mc:AlternateContent xmlns:mc="http://schemas.openxmlformats.org/markup-compatibility/2006">
        <mc:Choice xmlns:a14="http://schemas.microsoft.com/office/drawing/2010/main" Requires="a14">
          <p:sp>
            <p:nvSpPr>
              <p:cNvPr id="5" name="矩形 4"/>
              <p:cNvSpPr/>
              <p:nvPr/>
            </p:nvSpPr>
            <p:spPr>
              <a:xfrm>
                <a:off x="7205306" y="4783490"/>
                <a:ext cx="36798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7205306" y="4783490"/>
                <a:ext cx="367985"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33189" y="748447"/>
                <a:ext cx="37138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21" name="矩形 20"/>
              <p:cNvSpPr>
                <a:spLocks noRot="1" noChangeAspect="1" noMove="1" noResize="1" noEditPoints="1" noAdjustHandles="1" noChangeArrowheads="1" noChangeShapeType="1" noTextEdit="1"/>
              </p:cNvSpPr>
              <p:nvPr/>
            </p:nvSpPr>
            <p:spPr>
              <a:xfrm>
                <a:off x="-33189" y="748447"/>
                <a:ext cx="371384" cy="369332"/>
              </a:xfrm>
              <a:prstGeom prst="rect">
                <a:avLst/>
              </a:prstGeom>
              <a:blipFill>
                <a:blip r:embed="rId8"/>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919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3745345" y="124025"/>
            <a:ext cx="5225013" cy="822039"/>
          </a:xfrm>
          <a:prstGeom prst="rect">
            <a:avLst/>
          </a:prstGeom>
        </p:spPr>
      </p:pic>
      <p:graphicFrame>
        <p:nvGraphicFramePr>
          <p:cNvPr id="59" name="表格 58"/>
          <p:cNvGraphicFramePr>
            <a:graphicFrameLocks noGrp="1"/>
          </p:cNvGraphicFramePr>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1957807545"/>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2112625616"/>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661705589"/>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2173785194"/>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411325166"/>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1203427110"/>
                  </a:ext>
                </a:extLst>
              </a:tr>
              <a:tr h="540000">
                <a:tc>
                  <a:txBody>
                    <a:bodyPr/>
                    <a:lstStyle/>
                    <a:p>
                      <a:endParaRPr lang="zh-CN" altLang="en-US" sz="1800" dirty="0"/>
                    </a:p>
                  </a:txBody>
                  <a:tcPr>
                    <a:solidFill>
                      <a:schemeClr val="bg1"/>
                    </a:solidFill>
                  </a:tcPr>
                </a:tc>
                <a:tc>
                  <a:txBody>
                    <a:bodyPr/>
                    <a:lstStyle/>
                    <a:p>
                      <a:endParaRPr lang="en-US" altLang="zh-CN" sz="1800" b="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tc>
                  <a:txBody>
                    <a:bodyPr/>
                    <a:lstStyle/>
                    <a:p>
                      <a:endParaRPr lang="zh-CN" altLang="en-US" sz="1800" dirty="0"/>
                    </a:p>
                  </a:txBody>
                  <a:tcPr>
                    <a:solidFill>
                      <a:schemeClr val="bg1"/>
                    </a:solidFill>
                  </a:tcPr>
                </a:tc>
                <a:extLst>
                  <a:ext uri="{0D108BD9-81ED-4DB2-BD59-A6C34878D82A}">
                    <a16:rowId xmlns:a16="http://schemas.microsoft.com/office/drawing/2014/main" val="3191885531"/>
                  </a:ext>
                </a:extLst>
              </a:tr>
            </a:tbl>
          </a:graphicData>
        </a:graphic>
      </p:graphicFrame>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730849720"/>
                  </p:ext>
                </p:extLst>
              </p:nvPr>
            </p:nvGraphicFramePr>
            <p:xfrm>
              <a:off x="473165" y="108862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6</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807545"/>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262561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1705589"/>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785194"/>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2516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427110"/>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91885531"/>
                      </a:ext>
                    </a:extLst>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730849720"/>
                  </p:ext>
                </p:extLst>
              </p:nvPr>
            </p:nvGraphicFramePr>
            <p:xfrm>
              <a:off x="473165" y="108862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3371" r="-900000"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3371" r="-810227"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3371" r="-701124"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3371" r="-601124"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3371" r="-501124"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3371" r="-406818"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3371" r="-302247"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3371" r="-202247"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3371" r="-104545" b="-601124"/>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3371" r="-3371" b="-601124"/>
                          </a:stretch>
                        </a:blipFill>
                      </a:tcPr>
                    </a:tc>
                    <a:extLst>
                      <a:ext uri="{0D108BD9-81ED-4DB2-BD59-A6C34878D82A}">
                        <a16:rowId xmlns:a16="http://schemas.microsoft.com/office/drawing/2014/main" val="1957807545"/>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104545" r="-900000"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104545" r="-810227"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104545" r="-701124"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104545" r="-601124"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104545" r="-501124"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104545" r="-406818"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104545" r="-302247"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104545" r="-202247"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104545" r="-104545" b="-50795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104545" r="-3371" b="-507955"/>
                          </a:stretch>
                        </a:blipFill>
                      </a:tcPr>
                    </a:tc>
                    <a:extLst>
                      <a:ext uri="{0D108BD9-81ED-4DB2-BD59-A6C34878D82A}">
                        <a16:rowId xmlns:a16="http://schemas.microsoft.com/office/drawing/2014/main" val="2112625616"/>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202247" r="-900000"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202247" r="-810227"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202247" r="-701124"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202247" r="-601124"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202247" r="-501124"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202247" r="-406818"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202247" r="-302247"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202247" r="-202247"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202247" r="-104545" b="-4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202247" r="-3371" b="-402247"/>
                          </a:stretch>
                        </a:blipFill>
                      </a:tcPr>
                    </a:tc>
                    <a:extLst>
                      <a:ext uri="{0D108BD9-81ED-4DB2-BD59-A6C34878D82A}">
                        <a16:rowId xmlns:a16="http://schemas.microsoft.com/office/drawing/2014/main" val="661705589"/>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302247" r="-900000"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302247" r="-810227"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302247" r="-701124"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302247" r="-601124"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302247" r="-501124"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302247" r="-406818"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302247" r="-302247"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302247" r="-202247"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302247" r="-104545" b="-3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302247" r="-3371" b="-302247"/>
                          </a:stretch>
                        </a:blipFill>
                      </a:tcPr>
                    </a:tc>
                    <a:extLst>
                      <a:ext uri="{0D108BD9-81ED-4DB2-BD59-A6C34878D82A}">
                        <a16:rowId xmlns:a16="http://schemas.microsoft.com/office/drawing/2014/main" val="2173785194"/>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402247" r="-900000"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402247" r="-810227"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402247" r="-701124"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402247" r="-601124"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402247" r="-501124"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402247" r="-406818"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402247" r="-302247"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402247" r="-202247"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402247" r="-104545" b="-202247"/>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402247" r="-3371" b="-202247"/>
                          </a:stretch>
                        </a:blipFill>
                      </a:tcPr>
                    </a:tc>
                    <a:extLst>
                      <a:ext uri="{0D108BD9-81ED-4DB2-BD59-A6C34878D82A}">
                        <a16:rowId xmlns:a16="http://schemas.microsoft.com/office/drawing/2014/main" val="411325166"/>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507955" r="-900000"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507955" r="-810227"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507955" r="-701124"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507955" r="-601124"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507955" r="-501124"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507955" r="-406818"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507955" r="-302247"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507955" r="-202247"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507955" r="-104545" b="-104545"/>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507955" r="-3371" b="-104545"/>
                          </a:stretch>
                        </a:blipFill>
                      </a:tcPr>
                    </a:tc>
                    <a:extLst>
                      <a:ext uri="{0D108BD9-81ED-4DB2-BD59-A6C34878D82A}">
                        <a16:rowId xmlns:a16="http://schemas.microsoft.com/office/drawing/2014/main" val="1203427110"/>
                      </a:ext>
                    </a:extLst>
                  </a:tr>
                  <a:tr h="540000">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t="-601124" r="-900000"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01136" t="-601124" r="-810227"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198876" t="-601124" r="-701124"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298876" t="-601124" r="-601124"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398876" t="-601124" r="-501124"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04545" t="-601124" r="-406818"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597753" t="-601124" r="-302247"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697753" t="-601124" r="-202247"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06818" t="-601124" r="-104545" b="-3371"/>
                          </a:stretch>
                        </a:blipFill>
                      </a:tcPr>
                    </a:tc>
                    <a:tc>
                      <a:txBody>
                        <a:bodyPr/>
                        <a:lstStyle/>
                        <a:p>
                          <a:endParaRPr lang="zh-CN"/>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4"/>
                          <a:stretch>
                            <a:fillRect l="-896629" t="-601124" r="-3371" b="-3371"/>
                          </a:stretch>
                        </a:blipFill>
                      </a:tcPr>
                    </a:tc>
                    <a:extLst>
                      <a:ext uri="{0D108BD9-81ED-4DB2-BD59-A6C34878D82A}">
                        <a16:rowId xmlns:a16="http://schemas.microsoft.com/office/drawing/2014/main" val="3191885531"/>
                      </a:ext>
                    </a:extLst>
                  </a:tr>
                </a:tbl>
              </a:graphicData>
            </a:graphic>
          </p:graphicFrame>
        </mc:Fallback>
      </mc:AlternateContent>
      <p:cxnSp>
        <p:nvCxnSpPr>
          <p:cNvPr id="55" name="直接箭头连接符 54"/>
          <p:cNvCxnSpPr/>
          <p:nvPr/>
        </p:nvCxnSpPr>
        <p:spPr>
          <a:xfrm>
            <a:off x="87086" y="5034643"/>
            <a:ext cx="7184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687" y="990574"/>
            <a:ext cx="0" cy="4152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853355" y="551611"/>
            <a:ext cx="2583682" cy="36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6" name="文本框 65"/>
              <p:cNvSpPr txBox="1"/>
              <p:nvPr/>
            </p:nvSpPr>
            <p:spPr>
              <a:xfrm>
                <a:off x="5968040" y="1617802"/>
                <a:ext cx="3117327" cy="375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𝒟</m:t>
                          </m:r>
                        </m:e>
                        <m:sub>
                          <m:r>
                            <a:rPr lang="en-US" altLang="zh-CN" i="1">
                              <a:latin typeface="Cambria Math" panose="02040503050406030204" pitchFamily="18" charset="0"/>
                            </a:rPr>
                            <m:t> </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lim>
                          </m:limLow>
                        </m:fName>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 </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func>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5968040" y="1617802"/>
                <a:ext cx="3117327" cy="375359"/>
              </a:xfrm>
              <a:prstGeom prst="rect">
                <a:avLst/>
              </a:prstGeom>
              <a:blipFill>
                <a:blip r:embed="rId5"/>
                <a:stretch>
                  <a:fillRect l="-1174" b="-11290"/>
                </a:stretch>
              </a:blipFill>
            </p:spPr>
            <p:txBody>
              <a:bodyPr/>
              <a:lstStyle/>
              <a:p>
                <a:r>
                  <a:rPr lang="zh-CN" altLang="en-US">
                    <a:noFill/>
                  </a:rPr>
                  <a:t> </a:t>
                </a:r>
              </a:p>
            </p:txBody>
          </p:sp>
        </mc:Fallback>
      </mc:AlternateContent>
      <p:cxnSp>
        <p:nvCxnSpPr>
          <p:cNvPr id="4" name="直接箭头连接符 3"/>
          <p:cNvCxnSpPr>
            <a:endCxn id="66" idx="0"/>
          </p:cNvCxnSpPr>
          <p:nvPr/>
        </p:nvCxnSpPr>
        <p:spPr>
          <a:xfrm>
            <a:off x="6945923" y="946064"/>
            <a:ext cx="580781" cy="6717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623947" y="2643277"/>
            <a:ext cx="2149948" cy="369332"/>
          </a:xfrm>
          <a:prstGeom prst="rect">
            <a:avLst/>
          </a:prstGeom>
        </p:spPr>
        <p:txBody>
          <a:bodyPr wrap="square">
            <a:spAutoFit/>
          </a:bodyPr>
          <a:lstStyle/>
          <a:p>
            <a:pPr>
              <a:spcBef>
                <a:spcPts val="75"/>
              </a:spcBef>
              <a:tabLst>
                <a:tab pos="351949" algn="l"/>
                <a:tab pos="352425" algn="l"/>
              </a:tabLst>
            </a:pPr>
            <a:r>
              <a:rPr lang="en-US" altLang="zh-CN" b="1" dirty="0"/>
              <a:t>One Dimension Case</a:t>
            </a:r>
            <a:endParaRPr lang="zh-CN" altLang="en-US" b="1" dirty="0"/>
          </a:p>
        </p:txBody>
      </p:sp>
      <p:cxnSp>
        <p:nvCxnSpPr>
          <p:cNvPr id="20" name="直接箭头连接符 19"/>
          <p:cNvCxnSpPr>
            <a:endCxn id="19" idx="0"/>
          </p:cNvCxnSpPr>
          <p:nvPr/>
        </p:nvCxnSpPr>
        <p:spPr>
          <a:xfrm>
            <a:off x="7698921" y="1993161"/>
            <a:ext cx="0" cy="65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extLst>
                  <p:ext uri="{D42A27DB-BD31-4B8C-83A1-F6EECF244321}">
                    <p14:modId xmlns:p14="http://schemas.microsoft.com/office/powerpoint/2010/main" val="2708443038"/>
                  </p:ext>
                </p:extLst>
              </p:nvPr>
            </p:nvGraphicFramePr>
            <p:xfrm>
              <a:off x="473165" y="108862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6</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957807545"/>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11262561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661705589"/>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2173785194"/>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411325166"/>
                      </a:ext>
                    </a:extLst>
                  </a:tr>
                  <a:tr h="5400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2</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4</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extLst>
                      <a:ext uri="{0D108BD9-81ED-4DB2-BD59-A6C34878D82A}">
                        <a16:rowId xmlns:a16="http://schemas.microsoft.com/office/drawing/2014/main" val="1203427110"/>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en-US" altLang="zh-CN" sz="1800" b="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3</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5</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1</m:t>
                                    </m:r>
                                  </m:e>
                                  <m:sup>
                                    <m:r>
                                      <a:rPr lang="en-US" altLang="zh-CN" sz="1800" b="0" i="1" smtClean="0">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800" i="1" smtClean="0">
                                        <a:solidFill>
                                          <a:schemeClr val="bg1"/>
                                        </a:solidFill>
                                        <a:latin typeface="Cambria Math" panose="02040503050406030204" pitchFamily="18" charset="0"/>
                                      </a:rPr>
                                    </m:ctrlPr>
                                  </m:sSupPr>
                                  <m:e>
                                    <m:r>
                                      <a:rPr lang="en-US" altLang="zh-CN" sz="1800" b="0" i="1" smtClean="0">
                                        <a:solidFill>
                                          <a:schemeClr val="bg1"/>
                                        </a:solidFill>
                                        <a:latin typeface="Cambria Math" panose="02040503050406030204" pitchFamily="18" charset="0"/>
                                      </a:rPr>
                                      <m:t>0</m:t>
                                    </m:r>
                                  </m:e>
                                  <m:sup>
                                    <m:r>
                                      <a:rPr lang="en-US" altLang="zh-CN" sz="1800" b="0" i="1" smtClean="0">
                                        <a:solidFill>
                                          <a:schemeClr val="bg1"/>
                                        </a:solidFill>
                                        <a:latin typeface="Cambria Math" panose="02040503050406030204" pitchFamily="18" charset="0"/>
                                      </a:rPr>
                                      <m:t>2</m:t>
                                    </m:r>
                                  </m:sup>
                                </m:sSup>
                              </m:oMath>
                            </m:oMathPara>
                          </a14:m>
                          <a:endParaRPr lang="zh-CN" altLang="en-US" sz="1800" dirty="0"/>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solidFill>
                          <a:schemeClr val="tx1"/>
                        </a:solidFill>
                      </a:tcPr>
                    </a:tc>
                    <a:extLst>
                      <a:ext uri="{0D108BD9-81ED-4DB2-BD59-A6C34878D82A}">
                        <a16:rowId xmlns:a16="http://schemas.microsoft.com/office/drawing/2014/main" val="3191885531"/>
                      </a:ext>
                    </a:extLst>
                  </a:tr>
                </a:tbl>
              </a:graphicData>
            </a:graphic>
          </p:graphicFrame>
        </mc:Choice>
        <mc:Fallback xmlns="">
          <p:graphicFrame>
            <p:nvGraphicFramePr>
              <p:cNvPr id="23" name="表格 22"/>
              <p:cNvGraphicFramePr>
                <a:graphicFrameLocks noGrp="1"/>
              </p:cNvGraphicFramePr>
              <p:nvPr>
                <p:extLst>
                  <p:ext uri="{D42A27DB-BD31-4B8C-83A1-F6EECF244321}">
                    <p14:modId xmlns:p14="http://schemas.microsoft.com/office/powerpoint/2010/main" val="2708443038"/>
                  </p:ext>
                </p:extLst>
              </p:nvPr>
            </p:nvGraphicFramePr>
            <p:xfrm>
              <a:off x="473165" y="108862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1124" r="-901124"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1124" r="-811364"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1124" r="-7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1124" r="-6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1124" r="-502247"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1124" r="-407955"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1124" r="-303371"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1124" r="-203371"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1124" r="-105682" b="-602247"/>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1124" r="-4494" b="-602247"/>
                          </a:stretch>
                        </a:blipFill>
                      </a:tcPr>
                    </a:tc>
                    <a:extLst>
                      <a:ext uri="{0D108BD9-81ED-4DB2-BD59-A6C34878D82A}">
                        <a16:rowId xmlns:a16="http://schemas.microsoft.com/office/drawing/2014/main" val="1957807545"/>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102273" r="-901124"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102273" r="-811364"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102273" r="-7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102273" r="-6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102273" r="-502247"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102273" r="-407955"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102273" r="-303371"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102273" r="-203371"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102273" r="-105682" b="-50909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102273" r="-4494" b="-509091"/>
                          </a:stretch>
                        </a:blipFill>
                      </a:tcPr>
                    </a:tc>
                    <a:extLst>
                      <a:ext uri="{0D108BD9-81ED-4DB2-BD59-A6C34878D82A}">
                        <a16:rowId xmlns:a16="http://schemas.microsoft.com/office/drawing/2014/main" val="2112625616"/>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200000" r="-901124"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200000" r="-811364"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200000" r="-7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200000" r="-6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200000" r="-502247"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200000" r="-407955"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200000" r="-303371"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200000" r="-203371"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200000" r="-105682" b="-4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200000" r="-4494" b="-403371"/>
                          </a:stretch>
                        </a:blipFill>
                      </a:tcPr>
                    </a:tc>
                    <a:extLst>
                      <a:ext uri="{0D108BD9-81ED-4DB2-BD59-A6C34878D82A}">
                        <a16:rowId xmlns:a16="http://schemas.microsoft.com/office/drawing/2014/main" val="661705589"/>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300000" r="-901124"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300000" r="-811364"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300000" r="-7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300000" r="-6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300000" r="-502247"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300000" r="-407955"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300000" r="-303371"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300000" r="-203371"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300000" r="-105682" b="-3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300000" r="-4494" b="-303371"/>
                          </a:stretch>
                        </a:blipFill>
                      </a:tcPr>
                    </a:tc>
                    <a:extLst>
                      <a:ext uri="{0D108BD9-81ED-4DB2-BD59-A6C34878D82A}">
                        <a16:rowId xmlns:a16="http://schemas.microsoft.com/office/drawing/2014/main" val="2173785194"/>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400000" r="-901124"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400000" r="-811364"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400000" r="-7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400000" r="-6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400000" r="-502247"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400000" r="-407955"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400000" r="-303371"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400000" r="-203371"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400000" r="-105682" b="-203371"/>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400000" r="-4494" b="-203371"/>
                          </a:stretch>
                        </a:blipFill>
                      </a:tcPr>
                    </a:tc>
                    <a:extLst>
                      <a:ext uri="{0D108BD9-81ED-4DB2-BD59-A6C34878D82A}">
                        <a16:rowId xmlns:a16="http://schemas.microsoft.com/office/drawing/2014/main" val="411325166"/>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505682" r="-901124"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505682" r="-811364"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505682" r="-7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505682" r="-6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505682" r="-502247"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505682" r="-407955"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505682" r="-303371"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505682" r="-203371"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505682" r="-105682" b="-105682"/>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505682" r="-4494" b="-105682"/>
                          </a:stretch>
                        </a:blipFill>
                      </a:tcPr>
                    </a:tc>
                    <a:extLst>
                      <a:ext uri="{0D108BD9-81ED-4DB2-BD59-A6C34878D82A}">
                        <a16:rowId xmlns:a16="http://schemas.microsoft.com/office/drawing/2014/main" val="1203427110"/>
                      </a:ext>
                    </a:extLst>
                  </a:tr>
                  <a:tr h="540000">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371" t="-598876" r="-901124"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104545" t="-598876" r="-811364"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202247" t="-598876" r="-7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302247" t="-598876" r="-6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402247" t="-598876" r="-502247"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507955" t="-598876" r="-407955"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601124" t="-598876" r="-303371"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701124" t="-598876" r="-203371"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810227" t="-598876" r="-105682" b="-4494"/>
                          </a:stretch>
                        </a:blipFill>
                      </a:tcPr>
                    </a:tc>
                    <a:tc>
                      <a:txBody>
                        <a:bodyPr/>
                        <a:lstStyle/>
                        <a:p>
                          <a:endParaRPr lang="zh-CN"/>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blipFill>
                          <a:blip r:embed="rId6"/>
                          <a:stretch>
                            <a:fillRect l="-900000" t="-598876" r="-4494" b="-4494"/>
                          </a:stretch>
                        </a:blipFill>
                      </a:tcPr>
                    </a:tc>
                    <a:extLst>
                      <a:ext uri="{0D108BD9-81ED-4DB2-BD59-A6C34878D82A}">
                        <a16:rowId xmlns:a16="http://schemas.microsoft.com/office/drawing/2014/main" val="3191885531"/>
                      </a:ext>
                    </a:extLst>
                  </a:tr>
                </a:tbl>
              </a:graphicData>
            </a:graphic>
          </p:graphicFrame>
        </mc:Fallback>
      </mc:AlternateContent>
      <p:sp>
        <p:nvSpPr>
          <p:cNvPr id="6" name="矩形 5"/>
          <p:cNvSpPr/>
          <p:nvPr/>
        </p:nvSpPr>
        <p:spPr>
          <a:xfrm>
            <a:off x="257908" y="3147646"/>
            <a:ext cx="5797061" cy="1840523"/>
          </a:xfrm>
          <a:prstGeom prst="rect">
            <a:avLst/>
          </a:prstGeom>
          <a:noFill/>
          <a:ln w="571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bject 102">
            <a:extLst>
              <a:ext uri="{FF2B5EF4-FFF2-40B4-BE49-F238E27FC236}">
                <a16:creationId xmlns:a16="http://schemas.microsoft.com/office/drawing/2014/main" id="{C48E03A8-F5EA-DA4D-2DBB-681D18A11D90}"/>
              </a:ext>
            </a:extLst>
          </p:cNvPr>
          <p:cNvSpPr txBox="1"/>
          <p:nvPr/>
        </p:nvSpPr>
        <p:spPr>
          <a:xfrm>
            <a:off x="618893" y="712055"/>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Arbitrary Dimensions</a:t>
            </a:r>
            <a:endParaRPr lang="zh-CN" altLang="en-US" dirty="0"/>
          </a:p>
        </p:txBody>
      </p:sp>
      <mc:AlternateContent xmlns:mc="http://schemas.openxmlformats.org/markup-compatibility/2006">
        <mc:Choice xmlns:a14="http://schemas.microsoft.com/office/drawing/2010/main" Requires="a14">
          <p:sp>
            <p:nvSpPr>
              <p:cNvPr id="17" name="矩形 16"/>
              <p:cNvSpPr/>
              <p:nvPr/>
            </p:nvSpPr>
            <p:spPr>
              <a:xfrm>
                <a:off x="-33189" y="748447"/>
                <a:ext cx="37138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33189" y="748447"/>
                <a:ext cx="371384"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7205306" y="4783490"/>
                <a:ext cx="36798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7205306" y="4783490"/>
                <a:ext cx="367985"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7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extLst>
                  <p:ext uri="{D42A27DB-BD31-4B8C-83A1-F6EECF244321}">
                    <p14:modId xmlns:p14="http://schemas.microsoft.com/office/powerpoint/2010/main" val="426609865"/>
                  </p:ext>
                </p:extLst>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en-US" altLang="zh-C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3</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2</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807545"/>
                      </a:ext>
                    </a:extLst>
                  </a:tr>
                  <a:tr h="5400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en-US" altLang="zh-C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2</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2</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4</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262561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en-US" altLang="zh-CN"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3</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3</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e>
                                  <m:sup>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cs typeface="+mn-cs"/>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5</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m:t>
                                    </m:r>
                                  </m:e>
                                  <m:sup>
                                    <m:r>
                                      <a:rPr lang="en-US" altLang="zh-CN" sz="1400" b="0" i="1" smtClean="0">
                                        <a:solidFill>
                                          <a:schemeClr val="tx1"/>
                                        </a:solidFill>
                                        <a:latin typeface="Cambria Math" panose="02040503050406030204" pitchFamily="18" charset="0"/>
                                      </a:rPr>
                                      <m:t>2</m:t>
                                    </m:r>
                                  </m:sup>
                                </m:sSup>
                              </m:oMath>
                            </m:oMathPara>
                          </a14:m>
                          <a:endParaRPr lang="zh-CN" alt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61705589"/>
                      </a:ext>
                    </a:extLst>
                  </a:tr>
                  <a:tr h="540000">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ltLang="zh-CN" sz="1400" b="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785194"/>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en-US" altLang="zh-CN"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25166"/>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r>
                                  <a:rPr lang="en-US" altLang="zh-CN" sz="1400" b="0" i="1" smtClean="0">
                                    <a:solidFill>
                                      <a:schemeClr val="bg1"/>
                                    </a:solidFill>
                                    <a:latin typeface="Cambria Math" panose="02040503050406030204" pitchFamily="18" charset="0"/>
                                  </a:rPr>
                                  <m:t>+</m:t>
                                </m:r>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en-US" altLang="zh-CN"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r>
                                  <a:rPr lang="en-US" altLang="zh-CN" sz="1400" b="0" i="0"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r>
                                  <a:rPr lang="en-US" altLang="zh-CN" sz="1400" b="0" i="0"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r>
                                  <a:rPr lang="en-US" altLang="zh-CN" sz="1400" b="0" i="0"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r>
                                  <a:rPr lang="en-US" altLang="zh-CN" sz="1400" b="0" i="1" smtClean="0">
                                    <a:solidFill>
                                      <a:schemeClr val="bg1"/>
                                    </a:solidFill>
                                    <a:latin typeface="Cambria Math" panose="02040503050406030204" pitchFamily="18" charset="0"/>
                                  </a:rPr>
                                  <m:t>+</m:t>
                                </m:r>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427110"/>
                      </a:ext>
                    </a:extLst>
                  </a:tr>
                  <a:tr h="540000">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oMath>
                            </m:oMathPara>
                          </a14:m>
                          <a:endParaRPr lang="en-US" altLang="zh-CN" sz="1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3</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3</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3</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r>
                                  <a:rPr lang="en-US" altLang="zh-CN" sz="1400" i="1" smtClean="0">
                                    <a:latin typeface="Cambria Math" panose="02040503050406030204" pitchFamily="18" charset="0"/>
                                  </a:rPr>
                                  <m:t>1</m:t>
                                </m:r>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r>
                                  <a:rPr lang="en-US" altLang="zh-CN" sz="1400" b="0" i="1" smtClean="0">
                                    <a:solidFill>
                                      <a:schemeClr val="bg1"/>
                                    </a:solidFill>
                                    <a:latin typeface="Cambria Math" panose="02040503050406030204" pitchFamily="18" charset="0"/>
                                  </a:rPr>
                                  <m:t>+</m:t>
                                </m:r>
                                <m:sSup>
                                  <m:sSupPr>
                                    <m:ctrlPr>
                                      <a:rPr lang="en-US" altLang="zh-CN" sz="1400" i="1" smtClean="0">
                                        <a:solidFill>
                                          <a:schemeClr val="bg1"/>
                                        </a:solidFill>
                                        <a:latin typeface="Cambria Math" panose="02040503050406030204" pitchFamily="18" charset="0"/>
                                      </a:rPr>
                                    </m:ctrlPr>
                                  </m:sSupPr>
                                  <m:e>
                                    <m:r>
                                      <a:rPr lang="en-US" altLang="zh-CN" sz="1400" b="0" i="1" smtClean="0">
                                        <a:solidFill>
                                          <a:schemeClr val="bg1"/>
                                        </a:solidFill>
                                        <a:latin typeface="Cambria Math" panose="02040503050406030204" pitchFamily="18" charset="0"/>
                                      </a:rPr>
                                      <m:t>0</m:t>
                                    </m:r>
                                  </m:e>
                                  <m:sup>
                                    <m:r>
                                      <a:rPr lang="en-US" altLang="zh-CN" sz="1400" b="0" i="1" smtClean="0">
                                        <a:solidFill>
                                          <a:schemeClr val="bg1"/>
                                        </a:solidFill>
                                        <a:latin typeface="Cambria Math" panose="02040503050406030204" pitchFamily="18" charset="0"/>
                                      </a:rPr>
                                      <m:t>2</m:t>
                                    </m:r>
                                  </m:sup>
                                </m:sSup>
                              </m:oMath>
                            </m:oMathPara>
                          </a14:m>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91885531"/>
                      </a:ext>
                    </a:extLst>
                  </a:tr>
                </a:tbl>
              </a:graphicData>
            </a:graphic>
          </p:graphicFrame>
        </mc:Choice>
        <mc:Fallback xmlns="">
          <p:graphicFrame>
            <p:nvGraphicFramePr>
              <p:cNvPr id="22" name="表格 21"/>
              <p:cNvGraphicFramePr>
                <a:graphicFrameLocks noGrp="1"/>
              </p:cNvGraphicFramePr>
              <p:nvPr>
                <p:extLst>
                  <p:ext uri="{D42A27DB-BD31-4B8C-83A1-F6EECF244321}">
                    <p14:modId xmlns:p14="http://schemas.microsoft.com/office/powerpoint/2010/main" val="426609865"/>
                  </p:ext>
                </p:extLst>
              </p:nvPr>
            </p:nvGraphicFramePr>
            <p:xfrm>
              <a:off x="473165" y="1089079"/>
              <a:ext cx="5400000" cy="3780000"/>
            </p:xfrm>
            <a:graphic>
              <a:graphicData uri="http://schemas.openxmlformats.org/drawingml/2006/table">
                <a:tbl>
                  <a:tblPr firstRow="1" bandRow="1">
                    <a:tableStyleId>{5940675A-B579-460E-94D1-54222C63F5DA}</a:tableStyleId>
                  </a:tblPr>
                  <a:tblGrid>
                    <a:gridCol w="540000">
                      <a:extLst>
                        <a:ext uri="{9D8B030D-6E8A-4147-A177-3AD203B41FA5}">
                          <a16:colId xmlns:a16="http://schemas.microsoft.com/office/drawing/2014/main" val="1002025863"/>
                        </a:ext>
                      </a:extLst>
                    </a:gridCol>
                    <a:gridCol w="540000">
                      <a:extLst>
                        <a:ext uri="{9D8B030D-6E8A-4147-A177-3AD203B41FA5}">
                          <a16:colId xmlns:a16="http://schemas.microsoft.com/office/drawing/2014/main" val="320498496"/>
                        </a:ext>
                      </a:extLst>
                    </a:gridCol>
                    <a:gridCol w="540000">
                      <a:extLst>
                        <a:ext uri="{9D8B030D-6E8A-4147-A177-3AD203B41FA5}">
                          <a16:colId xmlns:a16="http://schemas.microsoft.com/office/drawing/2014/main" val="339633782"/>
                        </a:ext>
                      </a:extLst>
                    </a:gridCol>
                    <a:gridCol w="540000">
                      <a:extLst>
                        <a:ext uri="{9D8B030D-6E8A-4147-A177-3AD203B41FA5}">
                          <a16:colId xmlns:a16="http://schemas.microsoft.com/office/drawing/2014/main" val="692985575"/>
                        </a:ext>
                      </a:extLst>
                    </a:gridCol>
                    <a:gridCol w="540000">
                      <a:extLst>
                        <a:ext uri="{9D8B030D-6E8A-4147-A177-3AD203B41FA5}">
                          <a16:colId xmlns:a16="http://schemas.microsoft.com/office/drawing/2014/main" val="2249960575"/>
                        </a:ext>
                      </a:extLst>
                    </a:gridCol>
                    <a:gridCol w="540000">
                      <a:extLst>
                        <a:ext uri="{9D8B030D-6E8A-4147-A177-3AD203B41FA5}">
                          <a16:colId xmlns:a16="http://schemas.microsoft.com/office/drawing/2014/main" val="1361390175"/>
                        </a:ext>
                      </a:extLst>
                    </a:gridCol>
                    <a:gridCol w="540000">
                      <a:extLst>
                        <a:ext uri="{9D8B030D-6E8A-4147-A177-3AD203B41FA5}">
                          <a16:colId xmlns:a16="http://schemas.microsoft.com/office/drawing/2014/main" val="1829771552"/>
                        </a:ext>
                      </a:extLst>
                    </a:gridCol>
                    <a:gridCol w="540000">
                      <a:extLst>
                        <a:ext uri="{9D8B030D-6E8A-4147-A177-3AD203B41FA5}">
                          <a16:colId xmlns:a16="http://schemas.microsoft.com/office/drawing/2014/main" val="102200554"/>
                        </a:ext>
                      </a:extLst>
                    </a:gridCol>
                    <a:gridCol w="540000">
                      <a:extLst>
                        <a:ext uri="{9D8B030D-6E8A-4147-A177-3AD203B41FA5}">
                          <a16:colId xmlns:a16="http://schemas.microsoft.com/office/drawing/2014/main" val="3158706086"/>
                        </a:ext>
                      </a:extLst>
                    </a:gridCol>
                    <a:gridCol w="540000">
                      <a:extLst>
                        <a:ext uri="{9D8B030D-6E8A-4147-A177-3AD203B41FA5}">
                          <a16:colId xmlns:a16="http://schemas.microsoft.com/office/drawing/2014/main" val="2338401307"/>
                        </a:ext>
                      </a:extLst>
                    </a:gridCol>
                  </a:tblGrid>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2247" r="-900000"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2247" r="-810227"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2247" r="-701124"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2247" r="-601124"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2247" r="-501124"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2247" r="-406818"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2247" r="-302247"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2247" r="-202247"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2247" r="-104545" b="-602247"/>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2247" r="-3371" b="-602247"/>
                          </a:stretch>
                        </a:blipFill>
                      </a:tcPr>
                    </a:tc>
                    <a:extLst>
                      <a:ext uri="{0D108BD9-81ED-4DB2-BD59-A6C34878D82A}">
                        <a16:rowId xmlns:a16="http://schemas.microsoft.com/office/drawing/2014/main" val="1957807545"/>
                      </a:ext>
                    </a:extLst>
                  </a:tr>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103409" r="-900000"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103409" r="-810227"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103409" r="-701124"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103409" r="-601124"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103409" r="-501124"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103409" r="-406818"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103409" r="-302247"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103409" r="-202247"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103409" r="-104545" b="-50909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103409" r="-3371" b="-509091"/>
                          </a:stretch>
                        </a:blipFill>
                      </a:tcPr>
                    </a:tc>
                    <a:extLst>
                      <a:ext uri="{0D108BD9-81ED-4DB2-BD59-A6C34878D82A}">
                        <a16:rowId xmlns:a16="http://schemas.microsoft.com/office/drawing/2014/main" val="2112625616"/>
                      </a:ext>
                    </a:extLst>
                  </a:tr>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201124" r="-900000"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201124" r="-810227"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201124" r="-701124"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201124" r="-601124"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201124" r="-501124"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201124" r="-406818"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201124" r="-302247"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201124" r="-202247"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201124" r="-104545" b="-4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201124" r="-3371" b="-403371"/>
                          </a:stretch>
                        </a:blipFill>
                      </a:tcPr>
                    </a:tc>
                    <a:extLst>
                      <a:ext uri="{0D108BD9-81ED-4DB2-BD59-A6C34878D82A}">
                        <a16:rowId xmlns:a16="http://schemas.microsoft.com/office/drawing/2014/main" val="661705589"/>
                      </a:ext>
                    </a:extLst>
                  </a:tr>
                  <a:tr h="540000">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en-US" altLang="zh-CN" sz="1400" b="0" dirty="0" smtClean="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endParaRPr lang="zh-CN" altLang="en-US" sz="14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3785194"/>
                      </a:ext>
                    </a:extLst>
                  </a:tr>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401124" r="-900000"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401124" r="-810227"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401124" r="-701124"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401124" r="-601124"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401124" r="-501124"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401124" r="-406818"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401124" r="-302247"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401124" r="-202247"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401124" r="-104545" b="-203371"/>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401124" r="-3371" b="-203371"/>
                          </a:stretch>
                        </a:blipFill>
                      </a:tcPr>
                    </a:tc>
                    <a:extLst>
                      <a:ext uri="{0D108BD9-81ED-4DB2-BD59-A6C34878D82A}">
                        <a16:rowId xmlns:a16="http://schemas.microsoft.com/office/drawing/2014/main" val="411325166"/>
                      </a:ext>
                    </a:extLst>
                  </a:tr>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506818" r="-900000"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506818" r="-810227"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506818" r="-701124"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506818" r="-601124"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506818" r="-501124"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506818" r="-406818"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506818" r="-302247"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506818" r="-202247"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506818" r="-104545" b="-105682"/>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506818" r="-3371" b="-105682"/>
                          </a:stretch>
                        </a:blipFill>
                      </a:tcPr>
                    </a:tc>
                    <a:extLst>
                      <a:ext uri="{0D108BD9-81ED-4DB2-BD59-A6C34878D82A}">
                        <a16:rowId xmlns:a16="http://schemas.microsoft.com/office/drawing/2014/main" val="1203427110"/>
                      </a:ext>
                    </a:extLst>
                  </a:tr>
                  <a:tr h="54000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124" t="-600000" r="-900000"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102273" t="-600000" r="-810227"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600000" r="-701124"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600000" r="-601124"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400000" t="-600000" r="-501124"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05682" t="-600000" r="-406818"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598876" t="-600000" r="-302247"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698876" t="-600000" r="-202247"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07955" t="-600000" r="-104545" b="-4494"/>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blipFill>
                          <a:blip r:embed="rId3"/>
                          <a:stretch>
                            <a:fillRect l="-897753" t="-600000" r="-3371" b="-4494"/>
                          </a:stretch>
                        </a:blipFill>
                      </a:tcPr>
                    </a:tc>
                    <a:extLst>
                      <a:ext uri="{0D108BD9-81ED-4DB2-BD59-A6C34878D82A}">
                        <a16:rowId xmlns:a16="http://schemas.microsoft.com/office/drawing/2014/main" val="3191885531"/>
                      </a:ext>
                    </a:extLst>
                  </a:tr>
                </a:tbl>
              </a:graphicData>
            </a:graphic>
          </p:graphicFrame>
        </mc:Fallback>
      </mc:AlternateContent>
      <p:pic>
        <p:nvPicPr>
          <p:cNvPr id="67" name="图片 66"/>
          <p:cNvPicPr>
            <a:picLocks noChangeAspect="1"/>
          </p:cNvPicPr>
          <p:nvPr/>
        </p:nvPicPr>
        <p:blipFill>
          <a:blip r:embed="rId4"/>
          <a:stretch>
            <a:fillRect/>
          </a:stretch>
        </p:blipFill>
        <p:spPr>
          <a:xfrm>
            <a:off x="3745345" y="124025"/>
            <a:ext cx="5225013" cy="822039"/>
          </a:xfrm>
          <a:prstGeom prst="rect">
            <a:avLst/>
          </a:prstGeom>
        </p:spPr>
      </p:pic>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cxnSp>
        <p:nvCxnSpPr>
          <p:cNvPr id="55" name="直接箭头连接符 54"/>
          <p:cNvCxnSpPr/>
          <p:nvPr/>
        </p:nvCxnSpPr>
        <p:spPr>
          <a:xfrm>
            <a:off x="87086" y="5034643"/>
            <a:ext cx="7184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687" y="990574"/>
            <a:ext cx="0" cy="4152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4853355" y="551611"/>
            <a:ext cx="2583682" cy="36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6" name="文本框 65"/>
              <p:cNvSpPr txBox="1"/>
              <p:nvPr/>
            </p:nvSpPr>
            <p:spPr>
              <a:xfrm>
                <a:off x="5968040" y="1617802"/>
                <a:ext cx="3117327" cy="375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𝒟</m:t>
                          </m:r>
                        </m:e>
                        <m:sub>
                          <m:r>
                            <a:rPr lang="en-US" altLang="zh-CN" i="1">
                              <a:latin typeface="Cambria Math" panose="02040503050406030204" pitchFamily="18" charset="0"/>
                            </a:rPr>
                            <m:t> </m:t>
                          </m:r>
                        </m:sub>
                      </m:sSub>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lim>
                          </m:limLow>
                        </m:fName>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 </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func>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5968040" y="1617802"/>
                <a:ext cx="3117327" cy="375359"/>
              </a:xfrm>
              <a:prstGeom prst="rect">
                <a:avLst/>
              </a:prstGeom>
              <a:blipFill>
                <a:blip r:embed="rId5"/>
                <a:stretch>
                  <a:fillRect l="-1174" b="-11290"/>
                </a:stretch>
              </a:blipFill>
            </p:spPr>
            <p:txBody>
              <a:bodyPr/>
              <a:lstStyle/>
              <a:p>
                <a:r>
                  <a:rPr lang="zh-CN" altLang="en-US">
                    <a:noFill/>
                  </a:rPr>
                  <a:t> </a:t>
                </a:r>
              </a:p>
            </p:txBody>
          </p:sp>
        </mc:Fallback>
      </mc:AlternateContent>
      <p:cxnSp>
        <p:nvCxnSpPr>
          <p:cNvPr id="4" name="直接箭头连接符 3"/>
          <p:cNvCxnSpPr>
            <a:endCxn id="66" idx="0"/>
          </p:cNvCxnSpPr>
          <p:nvPr/>
        </p:nvCxnSpPr>
        <p:spPr>
          <a:xfrm>
            <a:off x="6945923" y="946064"/>
            <a:ext cx="580781" cy="6717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623947" y="2643277"/>
            <a:ext cx="2149948" cy="369332"/>
          </a:xfrm>
          <a:prstGeom prst="rect">
            <a:avLst/>
          </a:prstGeom>
        </p:spPr>
        <p:txBody>
          <a:bodyPr wrap="square">
            <a:spAutoFit/>
          </a:bodyPr>
          <a:lstStyle/>
          <a:p>
            <a:pPr>
              <a:spcBef>
                <a:spcPts val="75"/>
              </a:spcBef>
              <a:tabLst>
                <a:tab pos="351949" algn="l"/>
                <a:tab pos="352425" algn="l"/>
              </a:tabLst>
            </a:pPr>
            <a:r>
              <a:rPr lang="en-US" altLang="zh-CN" b="1" dirty="0"/>
              <a:t>One Dimension Case</a:t>
            </a:r>
            <a:endParaRPr lang="zh-CN" altLang="en-US" b="1" dirty="0"/>
          </a:p>
        </p:txBody>
      </p:sp>
      <p:cxnSp>
        <p:nvCxnSpPr>
          <p:cNvPr id="20" name="直接箭头连接符 19"/>
          <p:cNvCxnSpPr>
            <a:endCxn id="19" idx="0"/>
          </p:cNvCxnSpPr>
          <p:nvPr/>
        </p:nvCxnSpPr>
        <p:spPr>
          <a:xfrm>
            <a:off x="7698921" y="1993161"/>
            <a:ext cx="0" cy="650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165230" y="2807455"/>
            <a:ext cx="0" cy="375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object 102">
            <a:extLst>
              <a:ext uri="{FF2B5EF4-FFF2-40B4-BE49-F238E27FC236}">
                <a16:creationId xmlns:a16="http://schemas.microsoft.com/office/drawing/2014/main" id="{EE438CD3-131C-AFDA-4229-98211283C8B3}"/>
              </a:ext>
            </a:extLst>
          </p:cNvPr>
          <p:cNvSpPr txBox="1"/>
          <p:nvPr/>
        </p:nvSpPr>
        <p:spPr>
          <a:xfrm>
            <a:off x="618893" y="712055"/>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Arbitrary Dimensions</a:t>
            </a:r>
            <a:endParaRPr lang="zh-CN" altLang="en-US" dirty="0"/>
          </a:p>
        </p:txBody>
      </p:sp>
      <mc:AlternateContent xmlns:mc="http://schemas.openxmlformats.org/markup-compatibility/2006">
        <mc:Choice xmlns:a14="http://schemas.microsoft.com/office/drawing/2010/main" Requires="a14">
          <p:sp>
            <p:nvSpPr>
              <p:cNvPr id="15" name="矩形 14"/>
              <p:cNvSpPr/>
              <p:nvPr/>
            </p:nvSpPr>
            <p:spPr>
              <a:xfrm>
                <a:off x="7205306" y="4783490"/>
                <a:ext cx="36798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7205306" y="4783490"/>
                <a:ext cx="36798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33189" y="748447"/>
                <a:ext cx="37138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33189" y="748447"/>
                <a:ext cx="371384" cy="369332"/>
              </a:xfrm>
              <a:prstGeom prst="rect">
                <a:avLst/>
              </a:prstGeom>
              <a:blipFill>
                <a:blip r:embed="rId7"/>
                <a:stretch>
                  <a:fillRect b="-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724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EE438CD3-131C-AFDA-4229-98211283C8B3}"/>
              </a:ext>
            </a:extLst>
          </p:cNvPr>
          <p:cNvSpPr txBox="1"/>
          <p:nvPr/>
        </p:nvSpPr>
        <p:spPr>
          <a:xfrm>
            <a:off x="618893" y="712055"/>
            <a:ext cx="5334427" cy="42511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smtClean="0">
                <a:solidFill>
                  <a:srgbClr val="FF0000"/>
                </a:solidFill>
              </a:rPr>
              <a:t>S</a:t>
            </a:r>
            <a:r>
              <a:rPr lang="en-US" altLang="zh-CN" dirty="0" smtClean="0"/>
              <a:t>igned</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307820978"/>
              </p:ext>
            </p:extLst>
          </p:nvPr>
        </p:nvGraphicFramePr>
        <p:xfrm>
          <a:off x="98027" y="1267202"/>
          <a:ext cx="4116420" cy="2701055"/>
        </p:xfrm>
        <a:graphic>
          <a:graphicData uri="http://schemas.openxmlformats.org/drawingml/2006/table">
            <a:tbl>
              <a:tblPr firstRow="1" bandRow="1">
                <a:tableStyleId>{5940675A-B579-460E-94D1-54222C63F5DA}</a:tableStyleId>
              </a:tblPr>
              <a:tblGrid>
                <a:gridCol w="411642">
                  <a:extLst>
                    <a:ext uri="{9D8B030D-6E8A-4147-A177-3AD203B41FA5}">
                      <a16:colId xmlns:a16="http://schemas.microsoft.com/office/drawing/2014/main" val="1002025863"/>
                    </a:ext>
                  </a:extLst>
                </a:gridCol>
                <a:gridCol w="411642">
                  <a:extLst>
                    <a:ext uri="{9D8B030D-6E8A-4147-A177-3AD203B41FA5}">
                      <a16:colId xmlns:a16="http://schemas.microsoft.com/office/drawing/2014/main" val="320498496"/>
                    </a:ext>
                  </a:extLst>
                </a:gridCol>
                <a:gridCol w="415120">
                  <a:extLst>
                    <a:ext uri="{9D8B030D-6E8A-4147-A177-3AD203B41FA5}">
                      <a16:colId xmlns:a16="http://schemas.microsoft.com/office/drawing/2014/main" val="339633782"/>
                    </a:ext>
                  </a:extLst>
                </a:gridCol>
                <a:gridCol w="408164">
                  <a:extLst>
                    <a:ext uri="{9D8B030D-6E8A-4147-A177-3AD203B41FA5}">
                      <a16:colId xmlns:a16="http://schemas.microsoft.com/office/drawing/2014/main" val="692985575"/>
                    </a:ext>
                  </a:extLst>
                </a:gridCol>
                <a:gridCol w="411642">
                  <a:extLst>
                    <a:ext uri="{9D8B030D-6E8A-4147-A177-3AD203B41FA5}">
                      <a16:colId xmlns:a16="http://schemas.microsoft.com/office/drawing/2014/main" val="2249960575"/>
                    </a:ext>
                  </a:extLst>
                </a:gridCol>
                <a:gridCol w="411642">
                  <a:extLst>
                    <a:ext uri="{9D8B030D-6E8A-4147-A177-3AD203B41FA5}">
                      <a16:colId xmlns:a16="http://schemas.microsoft.com/office/drawing/2014/main" val="1361390175"/>
                    </a:ext>
                  </a:extLst>
                </a:gridCol>
                <a:gridCol w="411642">
                  <a:extLst>
                    <a:ext uri="{9D8B030D-6E8A-4147-A177-3AD203B41FA5}">
                      <a16:colId xmlns:a16="http://schemas.microsoft.com/office/drawing/2014/main" val="1829771552"/>
                    </a:ext>
                  </a:extLst>
                </a:gridCol>
                <a:gridCol w="411642">
                  <a:extLst>
                    <a:ext uri="{9D8B030D-6E8A-4147-A177-3AD203B41FA5}">
                      <a16:colId xmlns:a16="http://schemas.microsoft.com/office/drawing/2014/main" val="102200554"/>
                    </a:ext>
                  </a:extLst>
                </a:gridCol>
                <a:gridCol w="411642">
                  <a:extLst>
                    <a:ext uri="{9D8B030D-6E8A-4147-A177-3AD203B41FA5}">
                      <a16:colId xmlns:a16="http://schemas.microsoft.com/office/drawing/2014/main" val="3158706086"/>
                    </a:ext>
                  </a:extLst>
                </a:gridCol>
                <a:gridCol w="411642">
                  <a:extLst>
                    <a:ext uri="{9D8B030D-6E8A-4147-A177-3AD203B41FA5}">
                      <a16:colId xmlns:a16="http://schemas.microsoft.com/office/drawing/2014/main" val="2338401307"/>
                    </a:ext>
                  </a:extLst>
                </a:gridCol>
              </a:tblGrid>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807545"/>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2625616"/>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1705589"/>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785194"/>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25166"/>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427110"/>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188553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77246087"/>
              </p:ext>
            </p:extLst>
          </p:nvPr>
        </p:nvGraphicFramePr>
        <p:xfrm>
          <a:off x="4894471" y="1267202"/>
          <a:ext cx="4116420" cy="2701055"/>
        </p:xfrm>
        <a:graphic>
          <a:graphicData uri="http://schemas.openxmlformats.org/drawingml/2006/table">
            <a:tbl>
              <a:tblPr firstRow="1" bandRow="1">
                <a:tableStyleId>{5940675A-B579-460E-94D1-54222C63F5DA}</a:tableStyleId>
              </a:tblPr>
              <a:tblGrid>
                <a:gridCol w="411642">
                  <a:extLst>
                    <a:ext uri="{9D8B030D-6E8A-4147-A177-3AD203B41FA5}">
                      <a16:colId xmlns:a16="http://schemas.microsoft.com/office/drawing/2014/main" val="1002025863"/>
                    </a:ext>
                  </a:extLst>
                </a:gridCol>
                <a:gridCol w="411642">
                  <a:extLst>
                    <a:ext uri="{9D8B030D-6E8A-4147-A177-3AD203B41FA5}">
                      <a16:colId xmlns:a16="http://schemas.microsoft.com/office/drawing/2014/main" val="320498496"/>
                    </a:ext>
                  </a:extLst>
                </a:gridCol>
                <a:gridCol w="411642">
                  <a:extLst>
                    <a:ext uri="{9D8B030D-6E8A-4147-A177-3AD203B41FA5}">
                      <a16:colId xmlns:a16="http://schemas.microsoft.com/office/drawing/2014/main" val="339633782"/>
                    </a:ext>
                  </a:extLst>
                </a:gridCol>
                <a:gridCol w="411642">
                  <a:extLst>
                    <a:ext uri="{9D8B030D-6E8A-4147-A177-3AD203B41FA5}">
                      <a16:colId xmlns:a16="http://schemas.microsoft.com/office/drawing/2014/main" val="692985575"/>
                    </a:ext>
                  </a:extLst>
                </a:gridCol>
                <a:gridCol w="411642">
                  <a:extLst>
                    <a:ext uri="{9D8B030D-6E8A-4147-A177-3AD203B41FA5}">
                      <a16:colId xmlns:a16="http://schemas.microsoft.com/office/drawing/2014/main" val="2249960575"/>
                    </a:ext>
                  </a:extLst>
                </a:gridCol>
                <a:gridCol w="411642">
                  <a:extLst>
                    <a:ext uri="{9D8B030D-6E8A-4147-A177-3AD203B41FA5}">
                      <a16:colId xmlns:a16="http://schemas.microsoft.com/office/drawing/2014/main" val="1361390175"/>
                    </a:ext>
                  </a:extLst>
                </a:gridCol>
                <a:gridCol w="411642">
                  <a:extLst>
                    <a:ext uri="{9D8B030D-6E8A-4147-A177-3AD203B41FA5}">
                      <a16:colId xmlns:a16="http://schemas.microsoft.com/office/drawing/2014/main" val="1829771552"/>
                    </a:ext>
                  </a:extLst>
                </a:gridCol>
                <a:gridCol w="411642">
                  <a:extLst>
                    <a:ext uri="{9D8B030D-6E8A-4147-A177-3AD203B41FA5}">
                      <a16:colId xmlns:a16="http://schemas.microsoft.com/office/drawing/2014/main" val="102200554"/>
                    </a:ext>
                  </a:extLst>
                </a:gridCol>
                <a:gridCol w="411642">
                  <a:extLst>
                    <a:ext uri="{9D8B030D-6E8A-4147-A177-3AD203B41FA5}">
                      <a16:colId xmlns:a16="http://schemas.microsoft.com/office/drawing/2014/main" val="3158706086"/>
                    </a:ext>
                  </a:extLst>
                </a:gridCol>
                <a:gridCol w="411642">
                  <a:extLst>
                    <a:ext uri="{9D8B030D-6E8A-4147-A177-3AD203B41FA5}">
                      <a16:colId xmlns:a16="http://schemas.microsoft.com/office/drawing/2014/main" val="2338401307"/>
                    </a:ext>
                  </a:extLst>
                </a:gridCol>
              </a:tblGrid>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7807545"/>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12625616"/>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61705589"/>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73785194"/>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1325166"/>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1800" dirty="0" smtClean="0">
                          <a:solidFill>
                            <a:sysClr val="windowText" lastClr="000000"/>
                          </a:solidFill>
                        </a:rPr>
                        <a:t>+</a:t>
                      </a: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03427110"/>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91885531"/>
                  </a:ext>
                </a:extLst>
              </a:tr>
            </a:tbl>
          </a:graphicData>
        </a:graphic>
      </p:graphicFrame>
      <p:cxnSp>
        <p:nvCxnSpPr>
          <p:cNvPr id="7" name="直接箭头连接符 6"/>
          <p:cNvCxnSpPr/>
          <p:nvPr/>
        </p:nvCxnSpPr>
        <p:spPr>
          <a:xfrm>
            <a:off x="4267200" y="2573215"/>
            <a:ext cx="550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2356124986"/>
              </p:ext>
            </p:extLst>
          </p:nvPr>
        </p:nvGraphicFramePr>
        <p:xfrm>
          <a:off x="4894471" y="1267202"/>
          <a:ext cx="4116420" cy="2701055"/>
        </p:xfrm>
        <a:graphic>
          <a:graphicData uri="http://schemas.openxmlformats.org/drawingml/2006/table">
            <a:tbl>
              <a:tblPr firstRow="1" bandRow="1">
                <a:tableStyleId>{5940675A-B579-460E-94D1-54222C63F5DA}</a:tableStyleId>
              </a:tblPr>
              <a:tblGrid>
                <a:gridCol w="411642">
                  <a:extLst>
                    <a:ext uri="{9D8B030D-6E8A-4147-A177-3AD203B41FA5}">
                      <a16:colId xmlns:a16="http://schemas.microsoft.com/office/drawing/2014/main" val="1002025863"/>
                    </a:ext>
                  </a:extLst>
                </a:gridCol>
                <a:gridCol w="411642">
                  <a:extLst>
                    <a:ext uri="{9D8B030D-6E8A-4147-A177-3AD203B41FA5}">
                      <a16:colId xmlns:a16="http://schemas.microsoft.com/office/drawing/2014/main" val="320498496"/>
                    </a:ext>
                  </a:extLst>
                </a:gridCol>
                <a:gridCol w="411642">
                  <a:extLst>
                    <a:ext uri="{9D8B030D-6E8A-4147-A177-3AD203B41FA5}">
                      <a16:colId xmlns:a16="http://schemas.microsoft.com/office/drawing/2014/main" val="339633782"/>
                    </a:ext>
                  </a:extLst>
                </a:gridCol>
                <a:gridCol w="411642">
                  <a:extLst>
                    <a:ext uri="{9D8B030D-6E8A-4147-A177-3AD203B41FA5}">
                      <a16:colId xmlns:a16="http://schemas.microsoft.com/office/drawing/2014/main" val="692985575"/>
                    </a:ext>
                  </a:extLst>
                </a:gridCol>
                <a:gridCol w="411642">
                  <a:extLst>
                    <a:ext uri="{9D8B030D-6E8A-4147-A177-3AD203B41FA5}">
                      <a16:colId xmlns:a16="http://schemas.microsoft.com/office/drawing/2014/main" val="2249960575"/>
                    </a:ext>
                  </a:extLst>
                </a:gridCol>
                <a:gridCol w="411642">
                  <a:extLst>
                    <a:ext uri="{9D8B030D-6E8A-4147-A177-3AD203B41FA5}">
                      <a16:colId xmlns:a16="http://schemas.microsoft.com/office/drawing/2014/main" val="1361390175"/>
                    </a:ext>
                  </a:extLst>
                </a:gridCol>
                <a:gridCol w="411642">
                  <a:extLst>
                    <a:ext uri="{9D8B030D-6E8A-4147-A177-3AD203B41FA5}">
                      <a16:colId xmlns:a16="http://schemas.microsoft.com/office/drawing/2014/main" val="1829771552"/>
                    </a:ext>
                  </a:extLst>
                </a:gridCol>
                <a:gridCol w="411642">
                  <a:extLst>
                    <a:ext uri="{9D8B030D-6E8A-4147-A177-3AD203B41FA5}">
                      <a16:colId xmlns:a16="http://schemas.microsoft.com/office/drawing/2014/main" val="102200554"/>
                    </a:ext>
                  </a:extLst>
                </a:gridCol>
                <a:gridCol w="411642">
                  <a:extLst>
                    <a:ext uri="{9D8B030D-6E8A-4147-A177-3AD203B41FA5}">
                      <a16:colId xmlns:a16="http://schemas.microsoft.com/office/drawing/2014/main" val="3158706086"/>
                    </a:ext>
                  </a:extLst>
                </a:gridCol>
                <a:gridCol w="411642">
                  <a:extLst>
                    <a:ext uri="{9D8B030D-6E8A-4147-A177-3AD203B41FA5}">
                      <a16:colId xmlns:a16="http://schemas.microsoft.com/office/drawing/2014/main" val="2338401307"/>
                    </a:ext>
                  </a:extLst>
                </a:gridCol>
              </a:tblGrid>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7807545"/>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12625616"/>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661705589"/>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73785194"/>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1325166"/>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ysClr val="windowText" lastClr="000000"/>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03427110"/>
                  </a:ext>
                </a:extLst>
              </a:tr>
              <a:tr h="385865">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altLang="zh-CN" sz="18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18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91885531"/>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517564667"/>
              </p:ext>
            </p:extLst>
          </p:nvPr>
        </p:nvGraphicFramePr>
        <p:xfrm>
          <a:off x="98027" y="1267202"/>
          <a:ext cx="4116420" cy="2701055"/>
        </p:xfrm>
        <a:graphic>
          <a:graphicData uri="http://schemas.openxmlformats.org/drawingml/2006/table">
            <a:tbl>
              <a:tblPr firstRow="1" bandRow="1">
                <a:tableStyleId>{5940675A-B579-460E-94D1-54222C63F5DA}</a:tableStyleId>
              </a:tblPr>
              <a:tblGrid>
                <a:gridCol w="411642">
                  <a:extLst>
                    <a:ext uri="{9D8B030D-6E8A-4147-A177-3AD203B41FA5}">
                      <a16:colId xmlns:a16="http://schemas.microsoft.com/office/drawing/2014/main" val="1002025863"/>
                    </a:ext>
                  </a:extLst>
                </a:gridCol>
                <a:gridCol w="411642">
                  <a:extLst>
                    <a:ext uri="{9D8B030D-6E8A-4147-A177-3AD203B41FA5}">
                      <a16:colId xmlns:a16="http://schemas.microsoft.com/office/drawing/2014/main" val="320498496"/>
                    </a:ext>
                  </a:extLst>
                </a:gridCol>
                <a:gridCol w="415120">
                  <a:extLst>
                    <a:ext uri="{9D8B030D-6E8A-4147-A177-3AD203B41FA5}">
                      <a16:colId xmlns:a16="http://schemas.microsoft.com/office/drawing/2014/main" val="339633782"/>
                    </a:ext>
                  </a:extLst>
                </a:gridCol>
                <a:gridCol w="408164">
                  <a:extLst>
                    <a:ext uri="{9D8B030D-6E8A-4147-A177-3AD203B41FA5}">
                      <a16:colId xmlns:a16="http://schemas.microsoft.com/office/drawing/2014/main" val="692985575"/>
                    </a:ext>
                  </a:extLst>
                </a:gridCol>
                <a:gridCol w="411642">
                  <a:extLst>
                    <a:ext uri="{9D8B030D-6E8A-4147-A177-3AD203B41FA5}">
                      <a16:colId xmlns:a16="http://schemas.microsoft.com/office/drawing/2014/main" val="2249960575"/>
                    </a:ext>
                  </a:extLst>
                </a:gridCol>
                <a:gridCol w="411642">
                  <a:extLst>
                    <a:ext uri="{9D8B030D-6E8A-4147-A177-3AD203B41FA5}">
                      <a16:colId xmlns:a16="http://schemas.microsoft.com/office/drawing/2014/main" val="1361390175"/>
                    </a:ext>
                  </a:extLst>
                </a:gridCol>
                <a:gridCol w="411642">
                  <a:extLst>
                    <a:ext uri="{9D8B030D-6E8A-4147-A177-3AD203B41FA5}">
                      <a16:colId xmlns:a16="http://schemas.microsoft.com/office/drawing/2014/main" val="1829771552"/>
                    </a:ext>
                  </a:extLst>
                </a:gridCol>
                <a:gridCol w="411642">
                  <a:extLst>
                    <a:ext uri="{9D8B030D-6E8A-4147-A177-3AD203B41FA5}">
                      <a16:colId xmlns:a16="http://schemas.microsoft.com/office/drawing/2014/main" val="102200554"/>
                    </a:ext>
                  </a:extLst>
                </a:gridCol>
                <a:gridCol w="411642">
                  <a:extLst>
                    <a:ext uri="{9D8B030D-6E8A-4147-A177-3AD203B41FA5}">
                      <a16:colId xmlns:a16="http://schemas.microsoft.com/office/drawing/2014/main" val="3158706086"/>
                    </a:ext>
                  </a:extLst>
                </a:gridCol>
                <a:gridCol w="411642">
                  <a:extLst>
                    <a:ext uri="{9D8B030D-6E8A-4147-A177-3AD203B41FA5}">
                      <a16:colId xmlns:a16="http://schemas.microsoft.com/office/drawing/2014/main" val="2338401307"/>
                    </a:ext>
                  </a:extLst>
                </a:gridCol>
              </a:tblGrid>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807545"/>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2625616"/>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1705589"/>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3785194"/>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25166"/>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427110"/>
                  </a:ext>
                </a:extLst>
              </a:tr>
              <a:tr h="385865">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en-US" altLang="zh-CN"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latinLnBrk="0" hangingPunct="1"/>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800" kern="1200" dirty="0" smtClean="0">
                          <a:solidFill>
                            <a:sysClr val="windowText" lastClr="000000"/>
                          </a:solidFill>
                          <a:latin typeface="+mn-lt"/>
                          <a:ea typeface="+mn-ea"/>
                          <a:cs typeface="+mn-cs"/>
                        </a:rPr>
                        <a:t>+</a:t>
                      </a:r>
                      <a:endParaRPr lang="zh-CN" altLang="en-US" sz="1800" kern="1200" dirty="0">
                        <a:solidFill>
                          <a:sysClr val="windowText" lastClr="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1885531"/>
                  </a:ext>
                </a:extLst>
              </a:tr>
            </a:tbl>
          </a:graphicData>
        </a:graphic>
      </p:graphicFrame>
    </p:spTree>
    <p:extLst>
      <p:ext uri="{BB962C8B-B14F-4D97-AF65-F5344CB8AC3E}">
        <p14:creationId xmlns:p14="http://schemas.microsoft.com/office/powerpoint/2010/main" val="4671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pic>
        <p:nvPicPr>
          <p:cNvPr id="3" name="图片 2"/>
          <p:cNvPicPr>
            <a:picLocks noChangeAspect="1"/>
          </p:cNvPicPr>
          <p:nvPr/>
        </p:nvPicPr>
        <p:blipFill>
          <a:blip r:embed="rId3"/>
          <a:stretch>
            <a:fillRect/>
          </a:stretch>
        </p:blipFill>
        <p:spPr>
          <a:xfrm>
            <a:off x="0" y="1209425"/>
            <a:ext cx="4572000" cy="3980794"/>
          </a:xfrm>
          <a:prstGeom prst="rect">
            <a:avLst/>
          </a:prstGeom>
        </p:spPr>
      </p:pic>
      <p:pic>
        <p:nvPicPr>
          <p:cNvPr id="7" name="图片 6"/>
          <p:cNvPicPr>
            <a:picLocks noChangeAspect="1"/>
          </p:cNvPicPr>
          <p:nvPr/>
        </p:nvPicPr>
        <p:blipFill>
          <a:blip r:embed="rId4"/>
          <a:stretch>
            <a:fillRect/>
          </a:stretch>
        </p:blipFill>
        <p:spPr>
          <a:xfrm>
            <a:off x="4561316" y="0"/>
            <a:ext cx="4582684" cy="5090906"/>
          </a:xfrm>
          <a:prstGeom prst="rect">
            <a:avLst/>
          </a:prstGeom>
        </p:spPr>
      </p:pic>
      <p:sp>
        <p:nvSpPr>
          <p:cNvPr id="17" name="object 102">
            <a:extLst>
              <a:ext uri="{FF2B5EF4-FFF2-40B4-BE49-F238E27FC236}">
                <a16:creationId xmlns:a16="http://schemas.microsoft.com/office/drawing/2014/main" id="{EE438CD3-131C-AFDA-4229-98211283C8B3}"/>
              </a:ext>
            </a:extLst>
          </p:cNvPr>
          <p:cNvSpPr txBox="1"/>
          <p:nvPr/>
        </p:nvSpPr>
        <p:spPr>
          <a:xfrm>
            <a:off x="618893" y="712055"/>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smtClean="0"/>
              <a:t>Code</a:t>
            </a:r>
            <a:endParaRPr lang="zh-CN" altLang="en-US" dirty="0"/>
          </a:p>
        </p:txBody>
      </p:sp>
    </p:spTree>
    <p:extLst>
      <p:ext uri="{BB962C8B-B14F-4D97-AF65-F5344CB8AC3E}">
        <p14:creationId xmlns:p14="http://schemas.microsoft.com/office/powerpoint/2010/main" val="54979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5" name="object 102">
            <a:extLst>
              <a:ext uri="{FF2B5EF4-FFF2-40B4-BE49-F238E27FC236}">
                <a16:creationId xmlns:a16="http://schemas.microsoft.com/office/drawing/2014/main" id="{EE438CD3-131C-AFDA-4229-98211283C8B3}"/>
              </a:ext>
            </a:extLst>
          </p:cNvPr>
          <p:cNvSpPr txBox="1"/>
          <p:nvPr/>
        </p:nvSpPr>
        <p:spPr>
          <a:xfrm>
            <a:off x="618893" y="712055"/>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Code</a:t>
            </a:r>
            <a:endParaRPr lang="zh-CN" altLang="en-US" dirty="0"/>
          </a:p>
        </p:txBody>
      </p:sp>
      <p:pic>
        <p:nvPicPr>
          <p:cNvPr id="4" name="图片 3"/>
          <p:cNvPicPr>
            <a:picLocks noChangeAspect="1"/>
          </p:cNvPicPr>
          <p:nvPr/>
        </p:nvPicPr>
        <p:blipFill>
          <a:blip r:embed="rId3"/>
          <a:stretch>
            <a:fillRect/>
          </a:stretch>
        </p:blipFill>
        <p:spPr>
          <a:xfrm>
            <a:off x="909469" y="1612968"/>
            <a:ext cx="7559695" cy="2385267"/>
          </a:xfrm>
          <a:prstGeom prst="rect">
            <a:avLst/>
          </a:prstGeom>
        </p:spPr>
      </p:pic>
    </p:spTree>
    <p:extLst>
      <p:ext uri="{BB962C8B-B14F-4D97-AF65-F5344CB8AC3E}">
        <p14:creationId xmlns:p14="http://schemas.microsoft.com/office/powerpoint/2010/main" val="3237374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8525" y="712254"/>
            <a:ext cx="7914288"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Linear Interpolation</a:t>
            </a:r>
            <a:endParaRPr lang="zh-CN" altLang="en-US" dirty="0"/>
          </a:p>
        </p:txBody>
      </p:sp>
      <p:cxnSp>
        <p:nvCxnSpPr>
          <p:cNvPr id="5" name="直接连接符 4"/>
          <p:cNvCxnSpPr>
            <a:stCxn id="6" idx="6"/>
            <a:endCxn id="8" idx="2"/>
          </p:cNvCxnSpPr>
          <p:nvPr/>
        </p:nvCxnSpPr>
        <p:spPr>
          <a:xfrm>
            <a:off x="1446136" y="1703986"/>
            <a:ext cx="2005611"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364493" y="166316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451747" y="166316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080410" y="1663164"/>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p:cNvSpPr/>
              <p:nvPr/>
            </p:nvSpPr>
            <p:spPr>
              <a:xfrm>
                <a:off x="1046777" y="1293832"/>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1046777" y="1293832"/>
                <a:ext cx="38568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33390" y="1297643"/>
                <a:ext cx="32757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𝐵</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533390" y="1297643"/>
                <a:ext cx="32757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14333" y="1300587"/>
                <a:ext cx="32757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2114333" y="1300587"/>
                <a:ext cx="327578" cy="369332"/>
              </a:xfrm>
              <a:prstGeom prst="rect">
                <a:avLst/>
              </a:prstGeom>
              <a:blipFill>
                <a:blip r:embed="rId5"/>
                <a:stretch>
                  <a:fillRect/>
                </a:stretch>
              </a:blipFill>
            </p:spPr>
            <p:txBody>
              <a:bodyPr/>
              <a:lstStyle/>
              <a:p>
                <a:r>
                  <a:rPr lang="zh-CN" altLang="en-US">
                    <a:noFill/>
                  </a:rPr>
                  <a:t> </a:t>
                </a:r>
              </a:p>
            </p:txBody>
          </p:sp>
        </mc:Fallback>
      </mc:AlternateContent>
      <p:cxnSp>
        <p:nvCxnSpPr>
          <p:cNvPr id="16" name="直接箭头连接符 15"/>
          <p:cNvCxnSpPr/>
          <p:nvPr/>
        </p:nvCxnSpPr>
        <p:spPr>
          <a:xfrm>
            <a:off x="594665" y="1818385"/>
            <a:ext cx="372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5057617" y="1684707"/>
                <a:ext cx="299793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i="1">
                              <a:latin typeface="Cambria Math" panose="02040503050406030204" pitchFamily="18" charset="0"/>
                            </a:rPr>
                            <m:t> </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𝐴</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𝐵</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𝐴</m:t>
                          </m:r>
                        </m:e>
                      </m:d>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𝐴</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𝐵</m:t>
                      </m:r>
                    </m:oMath>
                  </m:oMathPara>
                </a14:m>
                <a:endParaRPr lang="zh-CN" altLang="en-US" sz="16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057617" y="1684707"/>
                <a:ext cx="2997936" cy="246221"/>
              </a:xfrm>
              <a:prstGeom prst="rect">
                <a:avLst/>
              </a:prstGeom>
              <a:blipFill>
                <a:blip r:embed="rId6"/>
                <a:stretch>
                  <a:fillRect l="-1222" r="-1018"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472855" y="1201478"/>
                <a:ext cx="229029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𝐴𝐵</m:t>
                              </m:r>
                            </m:e>
                          </m:d>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=1</m:t>
                      </m:r>
                      <m:r>
                        <m:rPr>
                          <m:nor/>
                        </m:rPr>
                        <a:rPr lang="en-US" altLang="zh-CN" sz="1600" b="0" i="0" smtClean="0">
                          <a:latin typeface="Cambria Math" panose="02040503050406030204" pitchFamily="18" charset="0"/>
                        </a:rPr>
                        <m:t>  </m:t>
                      </m:r>
                      <m:r>
                        <m:rPr>
                          <m:nor/>
                        </m:rPr>
                        <a:rPr lang="en-US" altLang="zh-CN" sz="1600" dirty="0"/>
                        <m:t>and</m:t>
                      </m:r>
                      <m:r>
                        <m:rPr>
                          <m:nor/>
                        </m:rPr>
                        <a:rPr lang="en-US" altLang="zh-CN" sz="1600" b="0" i="0" dirty="0" smtClean="0"/>
                        <m:t>  </m:t>
                      </m:r>
                      <m:r>
                        <a:rPr lang="en-US" altLang="zh-CN" sz="1600" i="1">
                          <a:latin typeface="Cambria Math" panose="02040503050406030204" pitchFamily="18" charset="0"/>
                        </a:rPr>
                        <m:t>𝑡</m:t>
                      </m:r>
                      <m:r>
                        <a:rPr lang="en-US" altLang="zh-CN" sz="1600" i="1">
                          <a:latin typeface="Cambria Math" panose="02040503050406030204" pitchFamily="18" charset="0"/>
                          <a:ea typeface="Cambria Math" panose="02040503050406030204" pitchFamily="18" charset="0"/>
                        </a:rPr>
                        <m:t>∈[0,1]</m:t>
                      </m:r>
                    </m:oMath>
                  </m:oMathPara>
                </a14:m>
                <a:endParaRPr lang="zh-CN" altLang="en-US" sz="16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472855" y="1201478"/>
                <a:ext cx="2290290" cy="246221"/>
              </a:xfrm>
              <a:prstGeom prst="rect">
                <a:avLst/>
              </a:prstGeom>
              <a:blipFill>
                <a:blip r:embed="rId7"/>
                <a:stretch>
                  <a:fillRect r="-1867" b="-35000"/>
                </a:stretch>
              </a:blipFill>
            </p:spPr>
            <p:txBody>
              <a:bodyPr/>
              <a:lstStyle/>
              <a:p>
                <a:r>
                  <a:rPr lang="zh-CN" altLang="en-US">
                    <a:noFill/>
                  </a:rPr>
                  <a:t> </a:t>
                </a:r>
              </a:p>
            </p:txBody>
          </p:sp>
        </mc:Fallback>
      </mc:AlternateContent>
      <p:sp>
        <p:nvSpPr>
          <p:cNvPr id="22" name="object 102">
            <a:extLst>
              <a:ext uri="{FF2B5EF4-FFF2-40B4-BE49-F238E27FC236}">
                <a16:creationId xmlns:a16="http://schemas.microsoft.com/office/drawing/2014/main" id="{B3ABB6F1-E9C1-44C5-9FF4-692A8A4397E7}"/>
              </a:ext>
            </a:extLst>
          </p:cNvPr>
          <p:cNvSpPr txBox="1"/>
          <p:nvPr/>
        </p:nvSpPr>
        <p:spPr>
          <a:xfrm>
            <a:off x="618531" y="1980863"/>
            <a:ext cx="3953469"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Bilinear Interpolation</a:t>
            </a:r>
            <a:endParaRPr lang="zh-CN" altLang="en-US" dirty="0"/>
          </a:p>
        </p:txBody>
      </p:sp>
      <p:sp>
        <p:nvSpPr>
          <p:cNvPr id="23" name="右大括号 22"/>
          <p:cNvSpPr/>
          <p:nvPr/>
        </p:nvSpPr>
        <p:spPr>
          <a:xfrm rot="16200000">
            <a:off x="1675096" y="1267494"/>
            <a:ext cx="187424" cy="5958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p:cNvSpPr/>
              <p:nvPr/>
            </p:nvSpPr>
            <p:spPr>
              <a:xfrm>
                <a:off x="1612945" y="1107030"/>
                <a:ext cx="334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1612945" y="1107030"/>
                <a:ext cx="33457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982103" y="1771383"/>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35" name="矩形 34"/>
              <p:cNvSpPr>
                <a:spLocks noRot="1" noChangeAspect="1" noMove="1" noResize="1" noEditPoints="1" noAdjustHandles="1" noChangeArrowheads="1" noChangeShapeType="1" noTextEdit="1"/>
              </p:cNvSpPr>
              <p:nvPr/>
            </p:nvSpPr>
            <p:spPr>
              <a:xfrm>
                <a:off x="3982103" y="1771383"/>
                <a:ext cx="367985" cy="369332"/>
              </a:xfrm>
              <a:prstGeom prst="rect">
                <a:avLst/>
              </a:prstGeom>
              <a:blipFill>
                <a:blip r:embed="rId9"/>
                <a:stretch>
                  <a:fillRect/>
                </a:stretch>
              </a:blipFill>
            </p:spPr>
            <p:txBody>
              <a:bodyPr/>
              <a:lstStyle/>
              <a:p>
                <a:r>
                  <a:rPr lang="zh-CN" altLang="en-US">
                    <a:noFill/>
                  </a:rPr>
                  <a:t> </a:t>
                </a:r>
              </a:p>
            </p:txBody>
          </p:sp>
        </mc:Fallback>
      </mc:AlternateContent>
      <p:grpSp>
        <p:nvGrpSpPr>
          <p:cNvPr id="99" name="组合 98"/>
          <p:cNvGrpSpPr/>
          <p:nvPr/>
        </p:nvGrpSpPr>
        <p:grpSpPr>
          <a:xfrm>
            <a:off x="679050" y="2376482"/>
            <a:ext cx="3867544" cy="2767545"/>
            <a:chOff x="-32144" y="2399929"/>
            <a:chExt cx="3867544" cy="2767545"/>
          </a:xfrm>
        </p:grpSpPr>
        <mc:AlternateContent xmlns:mc="http://schemas.openxmlformats.org/markup-compatibility/2006" xmlns:a14="http://schemas.microsoft.com/office/drawing/2010/main">
          <mc:Choice Requires="a14">
            <p:sp>
              <p:nvSpPr>
                <p:cNvPr id="85" name="矩形 84"/>
                <p:cNvSpPr/>
                <p:nvPr/>
              </p:nvSpPr>
              <p:spPr>
                <a:xfrm>
                  <a:off x="-32144" y="2399929"/>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85" name="矩形 84"/>
                <p:cNvSpPr>
                  <a:spLocks noRot="1" noChangeAspect="1" noMove="1" noResize="1" noEditPoints="1" noAdjustHandles="1" noChangeArrowheads="1" noChangeShapeType="1" noTextEdit="1"/>
                </p:cNvSpPr>
                <p:nvPr/>
              </p:nvSpPr>
              <p:spPr>
                <a:xfrm>
                  <a:off x="-32144" y="2399929"/>
                  <a:ext cx="371384" cy="369332"/>
                </a:xfrm>
                <a:prstGeom prst="rect">
                  <a:avLst/>
                </a:prstGeom>
                <a:blipFill>
                  <a:blip r:embed="rId11"/>
                  <a:stretch>
                    <a:fillRect b="-6667"/>
                  </a:stretch>
                </a:blipFill>
              </p:spPr>
              <p:txBody>
                <a:bodyPr/>
                <a:lstStyle/>
                <a:p>
                  <a:r>
                    <a:rPr lang="zh-CN" altLang="en-US">
                      <a:noFill/>
                    </a:rPr>
                    <a:t> </a:t>
                  </a:r>
                </a:p>
              </p:txBody>
            </p:sp>
          </mc:Fallback>
        </mc:AlternateContent>
        <p:grpSp>
          <p:nvGrpSpPr>
            <p:cNvPr id="98" name="组合 97"/>
            <p:cNvGrpSpPr/>
            <p:nvPr/>
          </p:nvGrpSpPr>
          <p:grpSpPr>
            <a:xfrm>
              <a:off x="111696" y="2540000"/>
              <a:ext cx="3723704" cy="2627474"/>
              <a:chOff x="111696" y="2540000"/>
              <a:chExt cx="3723704" cy="2627474"/>
            </a:xfrm>
          </p:grpSpPr>
          <p:cxnSp>
            <p:nvCxnSpPr>
              <p:cNvPr id="32" name="直接箭头连接符 31"/>
              <p:cNvCxnSpPr/>
              <p:nvPr/>
            </p:nvCxnSpPr>
            <p:spPr>
              <a:xfrm>
                <a:off x="111696" y="4871720"/>
                <a:ext cx="372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p:cNvSpPr/>
                  <p:nvPr/>
                </p:nvSpPr>
                <p:spPr>
                  <a:xfrm>
                    <a:off x="3467415" y="479814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36" name="矩形 35"/>
                  <p:cNvSpPr>
                    <a:spLocks noRot="1" noChangeAspect="1" noMove="1" noResize="1" noEditPoints="1" noAdjustHandles="1" noChangeArrowheads="1" noChangeShapeType="1" noTextEdit="1"/>
                  </p:cNvSpPr>
                  <p:nvPr/>
                </p:nvSpPr>
                <p:spPr>
                  <a:xfrm>
                    <a:off x="3467415" y="4798142"/>
                    <a:ext cx="367985" cy="369332"/>
                  </a:xfrm>
                  <a:prstGeom prst="rect">
                    <a:avLst/>
                  </a:prstGeom>
                  <a:blipFill>
                    <a:blip r:embed="rId12"/>
                    <a:stretch>
                      <a:fillRect/>
                    </a:stretch>
                  </a:blipFill>
                </p:spPr>
                <p:txBody>
                  <a:bodyPr/>
                  <a:lstStyle/>
                  <a:p>
                    <a:r>
                      <a:rPr lang="zh-CN" altLang="en-US">
                        <a:noFill/>
                      </a:rPr>
                      <a:t> </a:t>
                    </a:r>
                  </a:p>
                </p:txBody>
              </p:sp>
            </mc:Fallback>
          </mc:AlternateContent>
          <p:cxnSp>
            <p:nvCxnSpPr>
              <p:cNvPr id="39" name="直接箭头连接符 38"/>
              <p:cNvCxnSpPr/>
              <p:nvPr/>
            </p:nvCxnSpPr>
            <p:spPr>
              <a:xfrm flipV="1">
                <a:off x="357818" y="2540000"/>
                <a:ext cx="0" cy="2544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1129377" y="2556481"/>
                <a:ext cx="0" cy="2241661"/>
              </a:xfrm>
              <a:prstGeom prst="line">
                <a:avLst/>
              </a:prstGeom>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rot="16200000">
                <a:off x="1088555" y="4267997"/>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200000">
                <a:off x="1089154" y="3124298"/>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rot="5400000" flipV="1">
                <a:off x="1757753" y="3187689"/>
                <a:ext cx="0" cy="2241661"/>
              </a:xfrm>
              <a:prstGeom prst="line">
                <a:avLst/>
              </a:prstGeom>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1085425" y="4267698"/>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229124" y="4268297"/>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rot="5400000" flipV="1">
                <a:off x="1757752" y="2046301"/>
                <a:ext cx="0" cy="2241661"/>
              </a:xfrm>
              <a:prstGeom prst="line">
                <a:avLst/>
              </a:prstGeom>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1085424" y="3126310"/>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229123" y="3126909"/>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p:nvPr/>
            </p:nvCxnSpPr>
            <p:spPr>
              <a:xfrm flipV="1">
                <a:off x="2267996" y="2561561"/>
                <a:ext cx="0" cy="2241661"/>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rot="16200000">
                <a:off x="2227174" y="4273077"/>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rot="16200000">
                <a:off x="2227773" y="3129378"/>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6" name="矩形 85"/>
                  <p:cNvSpPr/>
                  <p:nvPr/>
                </p:nvSpPr>
                <p:spPr>
                  <a:xfrm>
                    <a:off x="737366" y="4267698"/>
                    <a:ext cx="463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6" name="矩形 85"/>
                  <p:cNvSpPr>
                    <a:spLocks noRot="1" noChangeAspect="1" noMove="1" noResize="1" noEditPoints="1" noAdjustHandles="1" noChangeArrowheads="1" noChangeShapeType="1" noTextEdit="1"/>
                  </p:cNvSpPr>
                  <p:nvPr/>
                </p:nvSpPr>
                <p:spPr>
                  <a:xfrm>
                    <a:off x="737366" y="4267698"/>
                    <a:ext cx="46391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2227174" y="426769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7" name="矩形 86"/>
                  <p:cNvSpPr>
                    <a:spLocks noRot="1" noChangeAspect="1" noMove="1" noResize="1" noEditPoints="1" noAdjustHandles="1" noChangeArrowheads="1" noChangeShapeType="1" noTextEdit="1"/>
                  </p:cNvSpPr>
                  <p:nvPr/>
                </p:nvSpPr>
                <p:spPr>
                  <a:xfrm>
                    <a:off x="2227174" y="4267698"/>
                    <a:ext cx="469231"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708941" y="278903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88" name="矩形 87"/>
                  <p:cNvSpPr>
                    <a:spLocks noRot="1" noChangeAspect="1" noMove="1" noResize="1" noEditPoints="1" noAdjustHandles="1" noChangeArrowheads="1" noChangeShapeType="1" noTextEdit="1"/>
                  </p:cNvSpPr>
                  <p:nvPr/>
                </p:nvSpPr>
                <p:spPr>
                  <a:xfrm>
                    <a:off x="708941" y="2789038"/>
                    <a:ext cx="469231"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2221448" y="2789038"/>
                    <a:ext cx="4692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89" name="矩形 88"/>
                  <p:cNvSpPr>
                    <a:spLocks noRot="1" noChangeAspect="1" noMove="1" noResize="1" noEditPoints="1" noAdjustHandles="1" noChangeArrowheads="1" noChangeShapeType="1" noTextEdit="1"/>
                  </p:cNvSpPr>
                  <p:nvPr/>
                </p:nvSpPr>
                <p:spPr>
                  <a:xfrm>
                    <a:off x="2221448" y="2789038"/>
                    <a:ext cx="469231" cy="369332"/>
                  </a:xfrm>
                  <a:prstGeom prst="rect">
                    <a:avLst/>
                  </a:prstGeom>
                  <a:blipFill>
                    <a:blip r:embed="rId16"/>
                    <a:stretch>
                      <a:fillRect/>
                    </a:stretch>
                  </a:blipFill>
                </p:spPr>
                <p:txBody>
                  <a:bodyPr/>
                  <a:lstStyle/>
                  <a:p>
                    <a:r>
                      <a:rPr lang="zh-CN" altLang="en-US">
                        <a:noFill/>
                      </a:rPr>
                      <a:t> </a:t>
                    </a:r>
                  </a:p>
                </p:txBody>
              </p:sp>
            </mc:Fallback>
          </mc:AlternateContent>
        </p:grpSp>
      </p:grpSp>
      <p:grpSp>
        <p:nvGrpSpPr>
          <p:cNvPr id="97" name="组合 96"/>
          <p:cNvGrpSpPr/>
          <p:nvPr/>
        </p:nvGrpSpPr>
        <p:grpSpPr>
          <a:xfrm>
            <a:off x="1260556" y="2765591"/>
            <a:ext cx="1759455" cy="1847992"/>
            <a:chOff x="549362" y="2789038"/>
            <a:chExt cx="1759455" cy="1847992"/>
          </a:xfrm>
        </p:grpSpPr>
        <p:sp>
          <p:nvSpPr>
            <p:cNvPr id="52" name="椭圆 51"/>
            <p:cNvSpPr/>
            <p:nvPr/>
          </p:nvSpPr>
          <p:spPr>
            <a:xfrm rot="16200000">
              <a:off x="1088555" y="3394600"/>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720062" y="4267698"/>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720061" y="3126310"/>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rot="16200000">
              <a:off x="2227174" y="3399680"/>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a:stCxn id="71" idx="4"/>
              <a:endCxn id="66" idx="0"/>
            </p:cNvCxnSpPr>
            <p:nvPr/>
          </p:nvCxnSpPr>
          <p:spPr>
            <a:xfrm>
              <a:off x="1760883" y="3207953"/>
              <a:ext cx="1" cy="105974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52" idx="4"/>
              <a:endCxn id="76" idx="0"/>
            </p:cNvCxnSpPr>
            <p:nvPr/>
          </p:nvCxnSpPr>
          <p:spPr>
            <a:xfrm>
              <a:off x="1170198" y="3435421"/>
              <a:ext cx="1056976" cy="508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rot="16200000">
              <a:off x="1720060" y="3403179"/>
              <a:ext cx="81643" cy="8164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0" name="矩形 89"/>
                <p:cNvSpPr/>
                <p:nvPr/>
              </p:nvSpPr>
              <p:spPr>
                <a:xfrm>
                  <a:off x="1485508" y="4267698"/>
                  <a:ext cx="4574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0" name="矩形 89"/>
                <p:cNvSpPr>
                  <a:spLocks noRot="1" noChangeAspect="1" noMove="1" noResize="1" noEditPoints="1" noAdjustHandles="1" noChangeArrowheads="1" noChangeShapeType="1" noTextEdit="1"/>
                </p:cNvSpPr>
                <p:nvPr/>
              </p:nvSpPr>
              <p:spPr>
                <a:xfrm>
                  <a:off x="1485508" y="4267698"/>
                  <a:ext cx="457433"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1470339" y="2789038"/>
                  <a:ext cx="4627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91" name="矩形 90"/>
                <p:cNvSpPr>
                  <a:spLocks noRot="1" noChangeAspect="1" noMove="1" noResize="1" noEditPoints="1" noAdjustHandles="1" noChangeArrowheads="1" noChangeShapeType="1" noTextEdit="1"/>
                </p:cNvSpPr>
                <p:nvPr/>
              </p:nvSpPr>
              <p:spPr>
                <a:xfrm>
                  <a:off x="1470339" y="2789038"/>
                  <a:ext cx="462755" cy="36933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1480911" y="3421518"/>
                  <a:ext cx="385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 </m:t>
                            </m:r>
                          </m:sub>
                        </m:sSub>
                      </m:oMath>
                    </m:oMathPara>
                  </a14:m>
                  <a:endParaRPr lang="zh-CN" altLang="en-US" dirty="0"/>
                </a:p>
              </p:txBody>
            </p:sp>
          </mc:Choice>
          <mc:Fallback xmlns="">
            <p:sp>
              <p:nvSpPr>
                <p:cNvPr id="92" name="矩形 91"/>
                <p:cNvSpPr>
                  <a:spLocks noRot="1" noChangeAspect="1" noMove="1" noResize="1" noEditPoints="1" noAdjustHandles="1" noChangeArrowheads="1" noChangeShapeType="1" noTextEdit="1"/>
                </p:cNvSpPr>
                <p:nvPr/>
              </p:nvSpPr>
              <p:spPr>
                <a:xfrm>
                  <a:off x="1480911" y="3421518"/>
                  <a:ext cx="385875" cy="369332"/>
                </a:xfrm>
                <a:prstGeom prst="rect">
                  <a:avLst/>
                </a:prstGeom>
                <a:blipFill>
                  <a:blip r:embed="rId19"/>
                  <a:stretch>
                    <a:fillRect/>
                  </a:stretch>
                </a:blipFill>
              </p:spPr>
              <p:txBody>
                <a:bodyPr/>
                <a:lstStyle/>
                <a:p>
                  <a:r>
                    <a:rPr lang="zh-CN" altLang="en-US">
                      <a:noFill/>
                    </a:rPr>
                    <a:t> </a:t>
                  </a:r>
                </a:p>
              </p:txBody>
            </p:sp>
          </mc:Fallback>
        </mc:AlternateContent>
        <p:sp>
          <p:nvSpPr>
            <p:cNvPr id="93" name="右大括号 92"/>
            <p:cNvSpPr/>
            <p:nvPr/>
          </p:nvSpPr>
          <p:spPr>
            <a:xfrm rot="16200000">
              <a:off x="1339303" y="3941966"/>
              <a:ext cx="187424" cy="5334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4" name="矩形 93"/>
                <p:cNvSpPr/>
                <p:nvPr/>
              </p:nvSpPr>
              <p:spPr>
                <a:xfrm>
                  <a:off x="1268372" y="3795125"/>
                  <a:ext cx="438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oMath>
                    </m:oMathPara>
                  </a14:m>
                  <a:endParaRPr lang="zh-CN" altLang="en-US" dirty="0"/>
                </a:p>
              </p:txBody>
            </p:sp>
          </mc:Choice>
          <mc:Fallback xmlns="">
            <p:sp>
              <p:nvSpPr>
                <p:cNvPr id="94" name="矩形 93"/>
                <p:cNvSpPr>
                  <a:spLocks noRot="1" noChangeAspect="1" noMove="1" noResize="1" noEditPoints="1" noAdjustHandles="1" noChangeArrowheads="1" noChangeShapeType="1" noTextEdit="1"/>
                </p:cNvSpPr>
                <p:nvPr/>
              </p:nvSpPr>
              <p:spPr>
                <a:xfrm>
                  <a:off x="1268372" y="3795125"/>
                  <a:ext cx="438966" cy="369332"/>
                </a:xfrm>
                <a:prstGeom prst="rect">
                  <a:avLst/>
                </a:prstGeom>
                <a:blipFill>
                  <a:blip r:embed="rId20"/>
                  <a:stretch>
                    <a:fillRect/>
                  </a:stretch>
                </a:blipFill>
              </p:spPr>
              <p:txBody>
                <a:bodyPr/>
                <a:lstStyle/>
                <a:p>
                  <a:r>
                    <a:rPr lang="zh-CN" altLang="en-US">
                      <a:noFill/>
                    </a:rPr>
                    <a:t> </a:t>
                  </a:r>
                </a:p>
              </p:txBody>
            </p:sp>
          </mc:Fallback>
        </mc:AlternateContent>
        <p:sp>
          <p:nvSpPr>
            <p:cNvPr id="95" name="右大括号 94"/>
            <p:cNvSpPr/>
            <p:nvPr/>
          </p:nvSpPr>
          <p:spPr>
            <a:xfrm rot="10800000">
              <a:off x="911654" y="3511685"/>
              <a:ext cx="187424" cy="7419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矩形 95"/>
                <p:cNvSpPr/>
                <p:nvPr/>
              </p:nvSpPr>
              <p:spPr>
                <a:xfrm>
                  <a:off x="549362" y="3670190"/>
                  <a:ext cx="446596"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𝑦</m:t>
                            </m:r>
                          </m:sub>
                        </m:sSub>
                      </m:oMath>
                    </m:oMathPara>
                  </a14:m>
                  <a:endParaRPr lang="zh-CN" altLang="en-US" dirty="0"/>
                </a:p>
              </p:txBody>
            </p:sp>
          </mc:Choice>
          <mc:Fallback xmlns="">
            <p:sp>
              <p:nvSpPr>
                <p:cNvPr id="96" name="矩形 95"/>
                <p:cNvSpPr>
                  <a:spLocks noRot="1" noChangeAspect="1" noMove="1" noResize="1" noEditPoints="1" noAdjustHandles="1" noChangeArrowheads="1" noChangeShapeType="1" noTextEdit="1"/>
                </p:cNvSpPr>
                <p:nvPr/>
              </p:nvSpPr>
              <p:spPr>
                <a:xfrm>
                  <a:off x="549362" y="3670190"/>
                  <a:ext cx="446596" cy="391261"/>
                </a:xfrm>
                <a:prstGeom prst="rect">
                  <a:avLst/>
                </a:prstGeom>
                <a:blipFill>
                  <a:blip r:embed="rId21"/>
                  <a:stretch>
                    <a:fillRect b="-4688"/>
                  </a:stretch>
                </a:blipFill>
              </p:spPr>
              <p:txBody>
                <a:bodyPr/>
                <a:lstStyle/>
                <a:p>
                  <a:r>
                    <a:rPr lang="zh-CN" altLang="en-US">
                      <a:noFill/>
                    </a:rPr>
                    <a:t> </a:t>
                  </a:r>
                </a:p>
              </p:txBody>
            </p:sp>
          </mc:Fallback>
        </mc:AlternateContent>
      </p:grpSp>
      <p:grpSp>
        <p:nvGrpSpPr>
          <p:cNvPr id="103" name="组合 102"/>
          <p:cNvGrpSpPr/>
          <p:nvPr/>
        </p:nvGrpSpPr>
        <p:grpSpPr>
          <a:xfrm>
            <a:off x="5989599" y="3335868"/>
            <a:ext cx="1538242" cy="1104228"/>
            <a:chOff x="5281454" y="3346322"/>
            <a:chExt cx="1538242" cy="1104228"/>
          </a:xfrm>
        </p:grpSpPr>
        <mc:AlternateContent xmlns:mc="http://schemas.openxmlformats.org/markup-compatibility/2006" xmlns:a14="http://schemas.microsoft.com/office/drawing/2010/main">
          <mc:Choice Requires="a14">
            <p:sp>
              <p:nvSpPr>
                <p:cNvPr id="100" name="文本框 99"/>
                <p:cNvSpPr txBox="1"/>
                <p:nvPr/>
              </p:nvSpPr>
              <p:spPr>
                <a:xfrm>
                  <a:off x="5281454" y="3346322"/>
                  <a:ext cx="152875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i="1">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5281454" y="3346322"/>
                  <a:ext cx="1528752" cy="246221"/>
                </a:xfrm>
                <a:prstGeom prst="rect">
                  <a:avLst/>
                </a:prstGeom>
                <a:blipFill>
                  <a:blip r:embed="rId22"/>
                  <a:stretch>
                    <a:fillRect l="-2800" r="-4400" b="-317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5281454" y="3765611"/>
                  <a:ext cx="153824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𝐶</m:t>
                            </m:r>
                          </m:e>
                          <m:sub>
                            <m:r>
                              <a:rPr lang="en-US" altLang="zh-CN" sz="1600" b="0" i="1" smtClean="0">
                                <a:latin typeface="Cambria Math" panose="02040503050406030204" pitchFamily="18" charset="0"/>
                              </a:rPr>
                              <m:t>4</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𝑥</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5281454" y="3765611"/>
                  <a:ext cx="1538242" cy="246221"/>
                </a:xfrm>
                <a:prstGeom prst="rect">
                  <a:avLst/>
                </a:prstGeom>
                <a:blipFill>
                  <a:blip r:embed="rId23"/>
                  <a:stretch>
                    <a:fillRect l="-2778" r="-3968"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5281454" y="4184900"/>
                  <a:ext cx="1525418"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   </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𝑦</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5281454" y="4184900"/>
                  <a:ext cx="1525418" cy="265650"/>
                </a:xfrm>
                <a:prstGeom prst="rect">
                  <a:avLst/>
                </a:prstGeom>
                <a:blipFill>
                  <a:blip r:embed="rId24"/>
                  <a:stretch>
                    <a:fillRect l="-2800" r="-4000" b="-25581"/>
                  </a:stretch>
                </a:blipFill>
              </p:spPr>
              <p:txBody>
                <a:bodyPr/>
                <a:lstStyle/>
                <a:p>
                  <a:r>
                    <a:rPr lang="zh-CN" altLang="en-US">
                      <a:noFill/>
                    </a:rPr>
                    <a:t> </a:t>
                  </a:r>
                </a:p>
              </p:txBody>
            </p:sp>
          </mc:Fallback>
        </mc:AlternateContent>
      </p:grpSp>
      <p:grpSp>
        <p:nvGrpSpPr>
          <p:cNvPr id="108" name="组合 107"/>
          <p:cNvGrpSpPr/>
          <p:nvPr/>
        </p:nvGrpSpPr>
        <p:grpSpPr>
          <a:xfrm>
            <a:off x="5840840" y="1961706"/>
            <a:ext cx="1864165" cy="635447"/>
            <a:chOff x="5174064" y="1922905"/>
            <a:chExt cx="1864165" cy="635447"/>
          </a:xfrm>
        </p:grpSpPr>
        <p:cxnSp>
          <p:nvCxnSpPr>
            <p:cNvPr id="105" name="直接箭头连接符 104"/>
            <p:cNvCxnSpPr/>
            <p:nvPr/>
          </p:nvCxnSpPr>
          <p:spPr>
            <a:xfrm flipH="1" flipV="1">
              <a:off x="5593080" y="1922905"/>
              <a:ext cx="351388" cy="352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矩形 106"/>
                <p:cNvSpPr/>
                <p:nvPr/>
              </p:nvSpPr>
              <p:spPr>
                <a:xfrm>
                  <a:off x="5174064" y="2219798"/>
                  <a:ext cx="1864165" cy="338554"/>
                </a:xfrm>
                <a:prstGeom prst="rect">
                  <a:avLst/>
                </a:prstGeom>
              </p:spPr>
              <p:txBody>
                <a:bodyPr wrap="none">
                  <a:spAutoFit/>
                </a:bodyPr>
                <a:lstStyle/>
                <a:p>
                  <a:r>
                    <a:rPr lang="en-US" altLang="zh-CN" sz="1600" dirty="0">
                      <a:solidFill>
                        <a:schemeClr val="accent1"/>
                      </a:solidFill>
                    </a:rPr>
                    <a:t>Denote as </a:t>
                  </a:r>
                  <a14:m>
                    <m:oMath xmlns:m="http://schemas.openxmlformats.org/officeDocument/2006/math">
                      <m:r>
                        <a:rPr lang="en-US" altLang="zh-CN" sz="1600" i="1" smtClean="0">
                          <a:latin typeface="Cambria Math" panose="02040503050406030204" pitchFamily="18" charset="0"/>
                        </a:rPr>
                        <m:t>𝐿</m:t>
                      </m:r>
                      <m:r>
                        <a:rPr lang="en-US" altLang="zh-CN" sz="1600" i="1" smtClean="0">
                          <a:latin typeface="Cambria Math" panose="02040503050406030204" pitchFamily="18" charset="0"/>
                        </a:rPr>
                        <m:t>(</m:t>
                      </m:r>
                      <m:r>
                        <a:rPr lang="en-US" altLang="zh-CN" sz="1600" b="0" i="1" smtClean="0">
                          <a:latin typeface="Cambria Math" panose="02040503050406030204" pitchFamily="18" charset="0"/>
                        </a:rPr>
                        <m:t>𝐴</m:t>
                      </m:r>
                      <m:r>
                        <a:rPr lang="en-US" altLang="zh-CN" sz="1600" i="1">
                          <a:latin typeface="Cambria Math" panose="02040503050406030204" pitchFamily="18" charset="0"/>
                        </a:rPr>
                        <m:t>,</m:t>
                      </m:r>
                      <m:r>
                        <a:rPr lang="en-US" altLang="zh-CN" sz="1600" b="0" i="1" smtClean="0">
                          <a:latin typeface="Cambria Math" panose="02040503050406030204" pitchFamily="18" charset="0"/>
                        </a:rPr>
                        <m:t>𝐵</m:t>
                      </m:r>
                      <m:r>
                        <a:rPr lang="en-US" altLang="zh-CN" sz="1600" i="1">
                          <a:latin typeface="Cambria Math" panose="02040503050406030204" pitchFamily="18" charset="0"/>
                        </a:rPr>
                        <m:t>,</m:t>
                      </m:r>
                      <m:r>
                        <a:rPr lang="en-US" altLang="zh-CN" sz="1600" b="0" i="1" smtClean="0">
                          <a:latin typeface="Cambria Math" panose="02040503050406030204" pitchFamily="18" charset="0"/>
                        </a:rPr>
                        <m:t>𝑡</m:t>
                      </m:r>
                      <m:r>
                        <a:rPr lang="en-US" altLang="zh-CN" sz="1600" i="1">
                          <a:latin typeface="Cambria Math" panose="02040503050406030204" pitchFamily="18" charset="0"/>
                        </a:rPr>
                        <m:t>)</m:t>
                      </m:r>
                    </m:oMath>
                  </a14:m>
                  <a:endParaRPr lang="zh-CN" altLang="en-US" sz="1600" dirty="0"/>
                </a:p>
              </p:txBody>
            </p:sp>
          </mc:Choice>
          <mc:Fallback xmlns="">
            <p:sp>
              <p:nvSpPr>
                <p:cNvPr id="107" name="矩形 106"/>
                <p:cNvSpPr>
                  <a:spLocks noRot="1" noChangeAspect="1" noMove="1" noResize="1" noEditPoints="1" noAdjustHandles="1" noChangeArrowheads="1" noChangeShapeType="1" noTextEdit="1"/>
                </p:cNvSpPr>
                <p:nvPr/>
              </p:nvSpPr>
              <p:spPr>
                <a:xfrm>
                  <a:off x="5174064" y="2219798"/>
                  <a:ext cx="1864165" cy="338554"/>
                </a:xfrm>
                <a:prstGeom prst="rect">
                  <a:avLst/>
                </a:prstGeom>
                <a:blipFill>
                  <a:blip r:embed="rId25"/>
                  <a:stretch>
                    <a:fillRect l="-1634" t="-5455" b="-23636"/>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5258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EF470EB-CC78-45AD-9B12-BE6525A2E6C0}"/>
              </a:ext>
            </a:extLst>
          </p:cNvPr>
          <p:cNvSpPr txBox="1"/>
          <p:nvPr/>
        </p:nvSpPr>
        <p:spPr>
          <a:xfrm>
            <a:off x="2373923" y="1989273"/>
            <a:ext cx="5533013" cy="461665"/>
          </a:xfrm>
          <a:prstGeom prst="rect">
            <a:avLst/>
          </a:prstGeom>
          <a:noFill/>
        </p:spPr>
        <p:txBody>
          <a:bodyPr wrap="square" rtlCol="0">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Occupancy Grid </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Map</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descr="E:\owncloud\刘达\2017年\深蓝学院\logo\导出图\深蓝学院-图标部分.png深蓝学院-图标部分">
            <a:extLst>
              <a:ext uri="{FF2B5EF4-FFF2-40B4-BE49-F238E27FC236}">
                <a16:creationId xmlns:a16="http://schemas.microsoft.com/office/drawing/2014/main" id="{D7D4C698-8E0D-4019-89EE-A13213364F03}"/>
              </a:ext>
            </a:extLst>
          </p:cNvPr>
          <p:cNvPicPr>
            <a:picLocks noChangeAspect="1"/>
          </p:cNvPicPr>
          <p:nvPr/>
        </p:nvPicPr>
        <p:blipFill>
          <a:blip r:embed="rId3"/>
          <a:srcRect/>
          <a:stretch>
            <a:fillRect/>
          </a:stretch>
        </p:blipFill>
        <p:spPr>
          <a:xfrm>
            <a:off x="1741464" y="2049926"/>
            <a:ext cx="339725" cy="340360"/>
          </a:xfrm>
          <a:prstGeom prst="rect">
            <a:avLst/>
          </a:prstGeom>
        </p:spPr>
      </p:pic>
      <p:sp>
        <p:nvSpPr>
          <p:cNvPr id="6" name="文本框 5">
            <a:extLst>
              <a:ext uri="{FF2B5EF4-FFF2-40B4-BE49-F238E27FC236}">
                <a16:creationId xmlns:a16="http://schemas.microsoft.com/office/drawing/2014/main" id="{3EF470EB-CC78-45AD-9B12-BE6525A2E6C0}"/>
              </a:ext>
            </a:extLst>
          </p:cNvPr>
          <p:cNvSpPr txBox="1"/>
          <p:nvPr/>
        </p:nvSpPr>
        <p:spPr>
          <a:xfrm>
            <a:off x="2373923" y="2727827"/>
            <a:ext cx="6166339" cy="461665"/>
          </a:xfrm>
          <a:prstGeom prst="rect">
            <a:avLst/>
          </a:prstGeom>
          <a:noFill/>
        </p:spPr>
        <p:txBody>
          <a:bodyPr wrap="square" rtlCol="0">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E</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uclidean </a:t>
            </a:r>
            <a:r>
              <a:rPr lang="en-US" altLang="zh-CN" sz="2400" b="1" dirty="0">
                <a:solidFill>
                  <a:srgbClr val="FF0000"/>
                </a:solidFill>
                <a:latin typeface="微软雅黑" panose="020B0503020204020204" pitchFamily="34" charset="-122"/>
                <a:ea typeface="微软雅黑" panose="020B0503020204020204" pitchFamily="34" charset="-122"/>
              </a:rPr>
              <a:t>S</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igned </a:t>
            </a:r>
            <a:r>
              <a:rPr lang="en-US" altLang="zh-CN" sz="2400" b="1" dirty="0">
                <a:solidFill>
                  <a:srgbClr val="FF0000"/>
                </a:solidFill>
                <a:latin typeface="微软雅黑" panose="020B0503020204020204" pitchFamily="34" charset="-122"/>
                <a:ea typeface="微软雅黑" panose="020B0503020204020204" pitchFamily="34" charset="-122"/>
              </a:rPr>
              <a:t>D</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istance </a:t>
            </a:r>
            <a:r>
              <a:rPr lang="en-US" altLang="zh-CN" sz="2400" b="1" dirty="0">
                <a:solidFill>
                  <a:srgbClr val="FF0000"/>
                </a:solidFill>
                <a:latin typeface="微软雅黑" panose="020B0503020204020204" pitchFamily="34" charset="-122"/>
                <a:ea typeface="微软雅黑" panose="020B0503020204020204" pitchFamily="34" charset="-122"/>
              </a:rPr>
              <a:t>F</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ield</a:t>
            </a:r>
          </a:p>
        </p:txBody>
      </p:sp>
      <p:pic>
        <p:nvPicPr>
          <p:cNvPr id="7" name="图片 6" descr="E:\owncloud\刘达\2017年\深蓝学院\logo\导出图\深蓝学院-图标部分.png深蓝学院-图标部分">
            <a:extLst>
              <a:ext uri="{FF2B5EF4-FFF2-40B4-BE49-F238E27FC236}">
                <a16:creationId xmlns:a16="http://schemas.microsoft.com/office/drawing/2014/main" id="{D7D4C698-8E0D-4019-89EE-A13213364F03}"/>
              </a:ext>
            </a:extLst>
          </p:cNvPr>
          <p:cNvPicPr>
            <a:picLocks noChangeAspect="1"/>
          </p:cNvPicPr>
          <p:nvPr/>
        </p:nvPicPr>
        <p:blipFill>
          <a:blip r:embed="rId3"/>
          <a:srcRect/>
          <a:stretch>
            <a:fillRect/>
          </a:stretch>
        </p:blipFill>
        <p:spPr>
          <a:xfrm>
            <a:off x="1741464" y="2788480"/>
            <a:ext cx="339725" cy="340360"/>
          </a:xfrm>
          <a:prstGeom prst="rect">
            <a:avLst/>
          </a:prstGeom>
        </p:spPr>
      </p:pic>
    </p:spTree>
    <p:extLst>
      <p:ext uri="{BB962C8B-B14F-4D97-AF65-F5344CB8AC3E}">
        <p14:creationId xmlns:p14="http://schemas.microsoft.com/office/powerpoint/2010/main" val="1561167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9595" y="713370"/>
            <a:ext cx="7913218"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Trilinear Interpolation</a:t>
            </a:r>
            <a:endParaRPr lang="zh-CN" altLang="en-US" dirty="0"/>
          </a:p>
        </p:txBody>
      </p:sp>
      <mc:AlternateContent xmlns:mc="http://schemas.openxmlformats.org/markup-compatibility/2006">
        <mc:Choice xmlns:a14="http://schemas.microsoft.com/office/drawing/2010/main" Requires="a14">
          <p:sp>
            <p:nvSpPr>
              <p:cNvPr id="86" name="矩形 85"/>
              <p:cNvSpPr/>
              <p:nvPr/>
            </p:nvSpPr>
            <p:spPr>
              <a:xfrm>
                <a:off x="619595" y="1769905"/>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p:sp>
            <p:nvSpPr>
              <p:cNvPr id="86" name="矩形 85"/>
              <p:cNvSpPr>
                <a:spLocks noRot="1" noChangeAspect="1" noMove="1" noResize="1" noEditPoints="1" noAdjustHandles="1" noChangeArrowheads="1" noChangeShapeType="1" noTextEdit="1"/>
              </p:cNvSpPr>
              <p:nvPr/>
            </p:nvSpPr>
            <p:spPr>
              <a:xfrm>
                <a:off x="619595" y="1769905"/>
                <a:ext cx="371384" cy="369332"/>
              </a:xfrm>
              <a:prstGeom prst="rect">
                <a:avLst/>
              </a:prstGeom>
              <a:blipFill>
                <a:blip r:embed="rId3"/>
                <a:stretch>
                  <a:fillRect b="-6557"/>
                </a:stretch>
              </a:blipFill>
            </p:spPr>
            <p:txBody>
              <a:bodyPr/>
              <a:lstStyle/>
              <a:p>
                <a:r>
                  <a:rPr lang="zh-CN" altLang="en-US">
                    <a:noFill/>
                  </a:rPr>
                  <a:t> </a:t>
                </a:r>
              </a:p>
            </p:txBody>
          </p:sp>
        </mc:Fallback>
      </mc:AlternateContent>
      <p:cxnSp>
        <p:nvCxnSpPr>
          <p:cNvPr id="87" name="直接箭头连接符 86"/>
          <p:cNvCxnSpPr/>
          <p:nvPr/>
        </p:nvCxnSpPr>
        <p:spPr>
          <a:xfrm>
            <a:off x="763435" y="4241696"/>
            <a:ext cx="372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矩形 87"/>
              <p:cNvSpPr/>
              <p:nvPr/>
            </p:nvSpPr>
            <p:spPr>
              <a:xfrm>
                <a:off x="4119154" y="4168118"/>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p:sp>
            <p:nvSpPr>
              <p:cNvPr id="88" name="矩形 87"/>
              <p:cNvSpPr>
                <a:spLocks noRot="1" noChangeAspect="1" noMove="1" noResize="1" noEditPoints="1" noAdjustHandles="1" noChangeArrowheads="1" noChangeShapeType="1" noTextEdit="1"/>
              </p:cNvSpPr>
              <p:nvPr/>
            </p:nvSpPr>
            <p:spPr>
              <a:xfrm>
                <a:off x="4119154" y="4168118"/>
                <a:ext cx="367985" cy="369332"/>
              </a:xfrm>
              <a:prstGeom prst="rect">
                <a:avLst/>
              </a:prstGeom>
              <a:blipFill>
                <a:blip r:embed="rId4"/>
                <a:stretch>
                  <a:fillRect/>
                </a:stretch>
              </a:blipFill>
            </p:spPr>
            <p:txBody>
              <a:bodyPr/>
              <a:lstStyle/>
              <a:p>
                <a:r>
                  <a:rPr lang="zh-CN" altLang="en-US">
                    <a:noFill/>
                  </a:rPr>
                  <a:t> </a:t>
                </a:r>
              </a:p>
            </p:txBody>
          </p:sp>
        </mc:Fallback>
      </mc:AlternateContent>
      <p:cxnSp>
        <p:nvCxnSpPr>
          <p:cNvPr id="89" name="直接箭头连接符 88"/>
          <p:cNvCxnSpPr/>
          <p:nvPr/>
        </p:nvCxnSpPr>
        <p:spPr>
          <a:xfrm flipV="1">
            <a:off x="1009557" y="1909976"/>
            <a:ext cx="0" cy="2544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781116" y="1926457"/>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rot="16200000">
            <a:off x="1740294" y="3637973"/>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6200000">
            <a:off x="1740893" y="249427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p:nvPr/>
        </p:nvCxnSpPr>
        <p:spPr>
          <a:xfrm rot="5400000" flipV="1">
            <a:off x="2409492" y="2557665"/>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4" name="椭圆 93"/>
          <p:cNvSpPr/>
          <p:nvPr/>
        </p:nvSpPr>
        <p:spPr>
          <a:xfrm>
            <a:off x="1737164" y="363767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880863" y="3638273"/>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rot="5400000" flipV="1">
            <a:off x="2409491" y="1416277"/>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737163" y="2496286"/>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2880862" y="249688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p:cNvCxnSpPr/>
          <p:nvPr/>
        </p:nvCxnSpPr>
        <p:spPr>
          <a:xfrm flipV="1">
            <a:off x="2919735" y="1931537"/>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rot="16200000">
            <a:off x="2878913" y="3643053"/>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rot="16200000">
            <a:off x="2879512" y="249935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2" name="矩形 101"/>
              <p:cNvSpPr/>
              <p:nvPr/>
            </p:nvSpPr>
            <p:spPr>
              <a:xfrm>
                <a:off x="1156828" y="3623649"/>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000</m:t>
                          </m:r>
                        </m:sub>
                      </m:sSub>
                    </m:oMath>
                  </m:oMathPara>
                </a14:m>
                <a:endParaRPr lang="zh-CN" altLang="en-US" dirty="0"/>
              </a:p>
            </p:txBody>
          </p:sp>
        </mc:Choice>
        <mc:Fallback>
          <p:sp>
            <p:nvSpPr>
              <p:cNvPr id="102" name="矩形 101"/>
              <p:cNvSpPr>
                <a:spLocks noRot="1" noChangeAspect="1" noMove="1" noResize="1" noEditPoints="1" noAdjustHandles="1" noChangeArrowheads="1" noChangeShapeType="1" noTextEdit="1"/>
              </p:cNvSpPr>
              <p:nvPr/>
            </p:nvSpPr>
            <p:spPr>
              <a:xfrm>
                <a:off x="1156828" y="3623649"/>
                <a:ext cx="66479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 name="矩形 102"/>
              <p:cNvSpPr/>
              <p:nvPr/>
            </p:nvSpPr>
            <p:spPr>
              <a:xfrm>
                <a:off x="2878913" y="3637674"/>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100</m:t>
                          </m:r>
                        </m:sub>
                      </m:sSub>
                    </m:oMath>
                  </m:oMathPara>
                </a14:m>
                <a:endParaRPr lang="zh-CN" altLang="en-US" dirty="0"/>
              </a:p>
            </p:txBody>
          </p:sp>
        </mc:Choice>
        <mc:Fallback>
          <p:sp>
            <p:nvSpPr>
              <p:cNvPr id="103" name="矩形 102"/>
              <p:cNvSpPr>
                <a:spLocks noRot="1" noChangeAspect="1" noMove="1" noResize="1" noEditPoints="1" noAdjustHandles="1" noChangeArrowheads="1" noChangeShapeType="1" noTextEdit="1"/>
              </p:cNvSpPr>
              <p:nvPr/>
            </p:nvSpPr>
            <p:spPr>
              <a:xfrm>
                <a:off x="2878913" y="3637674"/>
                <a:ext cx="659476"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 name="矩形 104"/>
              <p:cNvSpPr/>
              <p:nvPr/>
            </p:nvSpPr>
            <p:spPr>
              <a:xfrm>
                <a:off x="1178529" y="2159014"/>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010</m:t>
                          </m:r>
                        </m:sub>
                      </m:sSub>
                    </m:oMath>
                  </m:oMathPara>
                </a14:m>
                <a:endParaRPr lang="zh-CN" altLang="en-US" dirty="0"/>
              </a:p>
            </p:txBody>
          </p:sp>
        </mc:Choice>
        <mc:Fallback>
          <p:sp>
            <p:nvSpPr>
              <p:cNvPr id="105" name="矩形 104"/>
              <p:cNvSpPr>
                <a:spLocks noRot="1" noChangeAspect="1" noMove="1" noResize="1" noEditPoints="1" noAdjustHandles="1" noChangeArrowheads="1" noChangeShapeType="1" noTextEdit="1"/>
              </p:cNvSpPr>
              <p:nvPr/>
            </p:nvSpPr>
            <p:spPr>
              <a:xfrm>
                <a:off x="1178529" y="2159014"/>
                <a:ext cx="664797" cy="369332"/>
              </a:xfrm>
              <a:prstGeom prst="rect">
                <a:avLst/>
              </a:prstGeom>
              <a:blipFill>
                <a:blip r:embed="rId7"/>
                <a:stretch>
                  <a:fillRect/>
                </a:stretch>
              </a:blipFill>
            </p:spPr>
            <p:txBody>
              <a:bodyPr/>
              <a:lstStyle/>
              <a:p>
                <a:r>
                  <a:rPr lang="zh-CN" altLang="en-US">
                    <a:noFill/>
                  </a:rPr>
                  <a:t> </a:t>
                </a:r>
              </a:p>
            </p:txBody>
          </p:sp>
        </mc:Fallback>
      </mc:AlternateContent>
      <p:cxnSp>
        <p:nvCxnSpPr>
          <p:cNvPr id="107" name="直接连接符 106"/>
          <p:cNvCxnSpPr/>
          <p:nvPr/>
        </p:nvCxnSpPr>
        <p:spPr>
          <a:xfrm flipV="1">
            <a:off x="2290570" y="1512017"/>
            <a:ext cx="0" cy="2241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870136" y="3264056"/>
            <a:ext cx="2169640" cy="0"/>
          </a:xfrm>
          <a:prstGeom prst="line">
            <a:avLst/>
          </a:prstGeom>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2246618" y="322323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p:cNvCxnSpPr/>
          <p:nvPr/>
        </p:nvCxnSpPr>
        <p:spPr>
          <a:xfrm>
            <a:off x="1853017" y="2122668"/>
            <a:ext cx="21867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2246617" y="2081846"/>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8" name="直接连接符 127"/>
          <p:cNvCxnSpPr/>
          <p:nvPr/>
        </p:nvCxnSpPr>
        <p:spPr>
          <a:xfrm flipV="1">
            <a:off x="3429189" y="1517097"/>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椭圆 129"/>
          <p:cNvSpPr/>
          <p:nvPr/>
        </p:nvSpPr>
        <p:spPr>
          <a:xfrm rot="16200000">
            <a:off x="3388367" y="3228613"/>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rot="16200000">
            <a:off x="3388966" y="208491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2" name="矩形 131"/>
              <p:cNvSpPr/>
              <p:nvPr/>
            </p:nvSpPr>
            <p:spPr>
              <a:xfrm>
                <a:off x="3388367" y="3223234"/>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101</m:t>
                          </m:r>
                        </m:sub>
                      </m:sSub>
                    </m:oMath>
                  </m:oMathPara>
                </a14:m>
                <a:endParaRPr lang="zh-CN" altLang="en-US" dirty="0"/>
              </a:p>
            </p:txBody>
          </p:sp>
        </mc:Choice>
        <mc:Fallback>
          <p:sp>
            <p:nvSpPr>
              <p:cNvPr id="132" name="矩形 131"/>
              <p:cNvSpPr>
                <a:spLocks noRot="1" noChangeAspect="1" noMove="1" noResize="1" noEditPoints="1" noAdjustHandles="1" noChangeArrowheads="1" noChangeShapeType="1" noTextEdit="1"/>
              </p:cNvSpPr>
              <p:nvPr/>
            </p:nvSpPr>
            <p:spPr>
              <a:xfrm>
                <a:off x="3388367" y="3223234"/>
                <a:ext cx="659476"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3" name="矩形 132"/>
              <p:cNvSpPr/>
              <p:nvPr/>
            </p:nvSpPr>
            <p:spPr>
              <a:xfrm>
                <a:off x="1737163" y="1754917"/>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011</m:t>
                          </m:r>
                        </m:sub>
                      </m:sSub>
                    </m:oMath>
                  </m:oMathPara>
                </a14:m>
                <a:endParaRPr lang="zh-CN" altLang="en-US" dirty="0"/>
              </a:p>
            </p:txBody>
          </p:sp>
        </mc:Choice>
        <mc:Fallback>
          <p:sp>
            <p:nvSpPr>
              <p:cNvPr id="133" name="矩形 132"/>
              <p:cNvSpPr>
                <a:spLocks noRot="1" noChangeAspect="1" noMove="1" noResize="1" noEditPoints="1" noAdjustHandles="1" noChangeArrowheads="1" noChangeShapeType="1" noTextEdit="1"/>
              </p:cNvSpPr>
              <p:nvPr/>
            </p:nvSpPr>
            <p:spPr>
              <a:xfrm>
                <a:off x="1737163" y="1754917"/>
                <a:ext cx="664797"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矩形 133"/>
              <p:cNvSpPr/>
              <p:nvPr/>
            </p:nvSpPr>
            <p:spPr>
              <a:xfrm>
                <a:off x="3382641" y="1744574"/>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111</m:t>
                          </m:r>
                        </m:sub>
                      </m:sSub>
                    </m:oMath>
                  </m:oMathPara>
                </a14:m>
                <a:endParaRPr lang="zh-CN" altLang="en-US" dirty="0"/>
              </a:p>
            </p:txBody>
          </p:sp>
        </mc:Choice>
        <mc:Fallback>
          <p:sp>
            <p:nvSpPr>
              <p:cNvPr id="134" name="矩形 133"/>
              <p:cNvSpPr>
                <a:spLocks noRot="1" noChangeAspect="1" noMove="1" noResize="1" noEditPoints="1" noAdjustHandles="1" noChangeArrowheads="1" noChangeShapeType="1" noTextEdit="1"/>
              </p:cNvSpPr>
              <p:nvPr/>
            </p:nvSpPr>
            <p:spPr>
              <a:xfrm>
                <a:off x="3382641" y="1744574"/>
                <a:ext cx="659476" cy="369332"/>
              </a:xfrm>
              <a:prstGeom prst="rect">
                <a:avLst/>
              </a:prstGeom>
              <a:blipFill>
                <a:blip r:embed="rId10"/>
                <a:stretch>
                  <a:fillRect/>
                </a:stretch>
              </a:blipFill>
            </p:spPr>
            <p:txBody>
              <a:bodyPr/>
              <a:lstStyle/>
              <a:p>
                <a:r>
                  <a:rPr lang="zh-CN" altLang="en-US">
                    <a:noFill/>
                  </a:rPr>
                  <a:t> </a:t>
                </a:r>
              </a:p>
            </p:txBody>
          </p:sp>
        </mc:Fallback>
      </mc:AlternateContent>
      <p:cxnSp>
        <p:nvCxnSpPr>
          <p:cNvPr id="135" name="直接连接符 134"/>
          <p:cNvCxnSpPr>
            <a:stCxn id="101" idx="5"/>
            <a:endCxn id="131" idx="1"/>
          </p:cNvCxnSpPr>
          <p:nvPr/>
        </p:nvCxnSpPr>
        <p:spPr>
          <a:xfrm flipV="1">
            <a:off x="2949199" y="2154601"/>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2944827" y="3297790"/>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1821937" y="2154623"/>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V="1">
            <a:off x="1806781" y="3304278"/>
            <a:ext cx="451723" cy="35670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470010" y="3264055"/>
            <a:ext cx="56976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16200000">
            <a:off x="2012196" y="1809507"/>
            <a:ext cx="569765"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7" name="矩形 166"/>
              <p:cNvSpPr/>
              <p:nvPr/>
            </p:nvSpPr>
            <p:spPr>
              <a:xfrm>
                <a:off x="1764974" y="3208624"/>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001</m:t>
                          </m:r>
                        </m:sub>
                      </m:sSub>
                    </m:oMath>
                  </m:oMathPara>
                </a14:m>
                <a:endParaRPr lang="zh-CN" altLang="en-US" dirty="0"/>
              </a:p>
            </p:txBody>
          </p:sp>
        </mc:Choice>
        <mc:Fallback>
          <p:sp>
            <p:nvSpPr>
              <p:cNvPr id="167" name="矩形 166"/>
              <p:cNvSpPr>
                <a:spLocks noRot="1" noChangeAspect="1" noMove="1" noResize="1" noEditPoints="1" noAdjustHandles="1" noChangeArrowheads="1" noChangeShapeType="1" noTextEdit="1"/>
              </p:cNvSpPr>
              <p:nvPr/>
            </p:nvSpPr>
            <p:spPr>
              <a:xfrm>
                <a:off x="1764974" y="3208624"/>
                <a:ext cx="664797"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1" name="矩形 170"/>
              <p:cNvSpPr/>
              <p:nvPr/>
            </p:nvSpPr>
            <p:spPr>
              <a:xfrm>
                <a:off x="2873187" y="2159014"/>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110</m:t>
                          </m:r>
                        </m:sub>
                      </m:sSub>
                    </m:oMath>
                  </m:oMathPara>
                </a14:m>
                <a:endParaRPr lang="zh-CN" altLang="en-US" dirty="0"/>
              </a:p>
            </p:txBody>
          </p:sp>
        </mc:Choice>
        <mc:Fallback>
          <p:sp>
            <p:nvSpPr>
              <p:cNvPr id="171" name="矩形 170"/>
              <p:cNvSpPr>
                <a:spLocks noRot="1" noChangeAspect="1" noMove="1" noResize="1" noEditPoints="1" noAdjustHandles="1" noChangeArrowheads="1" noChangeShapeType="1" noTextEdit="1"/>
              </p:cNvSpPr>
              <p:nvPr/>
            </p:nvSpPr>
            <p:spPr>
              <a:xfrm>
                <a:off x="2873187" y="2159014"/>
                <a:ext cx="659476" cy="369332"/>
              </a:xfrm>
              <a:prstGeom prst="rect">
                <a:avLst/>
              </a:prstGeom>
              <a:blipFill>
                <a:blip r:embed="rId12"/>
                <a:stretch>
                  <a:fillRect/>
                </a:stretch>
              </a:blipFill>
            </p:spPr>
            <p:txBody>
              <a:bodyPr/>
              <a:lstStyle/>
              <a:p>
                <a:r>
                  <a:rPr lang="zh-CN" altLang="en-US">
                    <a:noFill/>
                  </a:rPr>
                  <a:t> </a:t>
                </a:r>
              </a:p>
            </p:txBody>
          </p:sp>
        </mc:Fallback>
      </mc:AlternateContent>
      <p:grpSp>
        <p:nvGrpSpPr>
          <p:cNvPr id="173" name="组合 172"/>
          <p:cNvGrpSpPr/>
          <p:nvPr/>
        </p:nvGrpSpPr>
        <p:grpSpPr>
          <a:xfrm>
            <a:off x="5598357" y="1163681"/>
            <a:ext cx="2038828" cy="1380048"/>
            <a:chOff x="5491842" y="1193456"/>
            <a:chExt cx="2038828" cy="1380048"/>
          </a:xfrm>
        </p:grpSpPr>
        <mc:AlternateContent xmlns:mc="http://schemas.openxmlformats.org/markup-compatibility/2006" xmlns:a14="http://schemas.microsoft.com/office/drawing/2010/main">
          <mc:Choice Requires="a14">
            <p:sp>
              <p:nvSpPr>
                <p:cNvPr id="174" name="文本框 173"/>
                <p:cNvSpPr txBox="1"/>
                <p:nvPr/>
              </p:nvSpPr>
              <p:spPr>
                <a:xfrm>
                  <a:off x="5491843" y="1193456"/>
                  <a:ext cx="20323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m:oMathPara>
                  </a14:m>
                  <a:endParaRPr lang="zh-CN" altLang="en-US" dirty="0"/>
                </a:p>
              </p:txBody>
            </p:sp>
          </mc:Choice>
          <mc:Fallback xmlns="">
            <p:sp>
              <p:nvSpPr>
                <p:cNvPr id="172" name="文本框 171"/>
                <p:cNvSpPr txBox="1">
                  <a:spLocks noRot="1" noChangeAspect="1" noMove="1" noResize="1" noEditPoints="1" noAdjustHandles="1" noChangeArrowheads="1" noChangeShapeType="1" noTextEdit="1"/>
                </p:cNvSpPr>
                <p:nvPr/>
              </p:nvSpPr>
              <p:spPr>
                <a:xfrm>
                  <a:off x="5491843" y="1193456"/>
                  <a:ext cx="2032351" cy="276999"/>
                </a:xfrm>
                <a:prstGeom prst="rect">
                  <a:avLst/>
                </a:prstGeom>
                <a:blipFill>
                  <a:blip r:embed="rId13"/>
                  <a:stretch>
                    <a:fillRect l="-1198" t="-2222" r="-3593"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p:cNvSpPr txBox="1"/>
                <p:nvPr/>
              </p:nvSpPr>
              <p:spPr>
                <a:xfrm>
                  <a:off x="5491842" y="1570140"/>
                  <a:ext cx="20285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m:oMathPara>
                  </a14:m>
                  <a:endParaRPr lang="zh-CN" altLang="en-US" dirty="0"/>
                </a:p>
              </p:txBody>
            </p:sp>
          </mc:Choice>
          <mc:Fallback xmlns="">
            <p:sp>
              <p:nvSpPr>
                <p:cNvPr id="175" name="文本框 174"/>
                <p:cNvSpPr txBox="1">
                  <a:spLocks noRot="1" noChangeAspect="1" noMove="1" noResize="1" noEditPoints="1" noAdjustHandles="1" noChangeArrowheads="1" noChangeShapeType="1" noTextEdit="1"/>
                </p:cNvSpPr>
                <p:nvPr/>
              </p:nvSpPr>
              <p:spPr>
                <a:xfrm>
                  <a:off x="5491842" y="1570140"/>
                  <a:ext cx="2028569" cy="276999"/>
                </a:xfrm>
                <a:prstGeom prst="rect">
                  <a:avLst/>
                </a:prstGeom>
                <a:blipFill>
                  <a:blip r:embed="rId14"/>
                  <a:stretch>
                    <a:fillRect l="-2402" t="-4444" r="-3904"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文本框 191"/>
                <p:cNvSpPr txBox="1"/>
                <p:nvPr/>
              </p:nvSpPr>
              <p:spPr>
                <a:xfrm>
                  <a:off x="5491843" y="1919821"/>
                  <a:ext cx="20115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m:oMathPara>
                  </a14:m>
                  <a:endParaRPr lang="zh-CN" altLang="en-US" dirty="0"/>
                </a:p>
              </p:txBody>
            </p:sp>
          </mc:Choice>
          <mc:Fallback xmlns="">
            <p:sp>
              <p:nvSpPr>
                <p:cNvPr id="176" name="文本框 175"/>
                <p:cNvSpPr txBox="1">
                  <a:spLocks noRot="1" noChangeAspect="1" noMove="1" noResize="1" noEditPoints="1" noAdjustHandles="1" noChangeArrowheads="1" noChangeShapeType="1" noTextEdit="1"/>
                </p:cNvSpPr>
                <p:nvPr/>
              </p:nvSpPr>
              <p:spPr>
                <a:xfrm>
                  <a:off x="5491843" y="1919821"/>
                  <a:ext cx="2011576" cy="276999"/>
                </a:xfrm>
                <a:prstGeom prst="rect">
                  <a:avLst/>
                </a:prstGeom>
                <a:blipFill>
                  <a:blip r:embed="rId15"/>
                  <a:stretch>
                    <a:fillRect l="-1212" t="-2174" r="-3939"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 name="文本框 192"/>
                <p:cNvSpPr txBox="1"/>
                <p:nvPr/>
              </p:nvSpPr>
              <p:spPr>
                <a:xfrm>
                  <a:off x="5491842" y="2296505"/>
                  <a:ext cx="20388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m:oMathPara>
                  </a14:m>
                  <a:endParaRPr lang="zh-CN" altLang="en-US" dirty="0"/>
                </a:p>
              </p:txBody>
            </p:sp>
          </mc:Choice>
          <mc:Fallback xmlns="">
            <p:sp>
              <p:nvSpPr>
                <p:cNvPr id="177" name="文本框 176"/>
                <p:cNvSpPr txBox="1">
                  <a:spLocks noRot="1" noChangeAspect="1" noMove="1" noResize="1" noEditPoints="1" noAdjustHandles="1" noChangeArrowheads="1" noChangeShapeType="1" noTextEdit="1"/>
                </p:cNvSpPr>
                <p:nvPr/>
              </p:nvSpPr>
              <p:spPr>
                <a:xfrm>
                  <a:off x="5491842" y="2296505"/>
                  <a:ext cx="2038828" cy="276999"/>
                </a:xfrm>
                <a:prstGeom prst="rect">
                  <a:avLst/>
                </a:prstGeom>
                <a:blipFill>
                  <a:blip r:embed="rId16"/>
                  <a:stretch>
                    <a:fillRect l="-2388" t="-2222" r="-3881" b="-35556"/>
                  </a:stretch>
                </a:blipFill>
              </p:spPr>
              <p:txBody>
                <a:bodyPr/>
                <a:lstStyle/>
                <a:p>
                  <a:r>
                    <a:rPr lang="zh-CN" altLang="en-US">
                      <a:noFill/>
                    </a:rPr>
                    <a:t> </a:t>
                  </a:r>
                </a:p>
              </p:txBody>
            </p:sp>
          </mc:Fallback>
        </mc:AlternateContent>
      </p:grpSp>
      <p:cxnSp>
        <p:nvCxnSpPr>
          <p:cNvPr id="194" name="直接连接符 193"/>
          <p:cNvCxnSpPr/>
          <p:nvPr/>
        </p:nvCxnSpPr>
        <p:spPr>
          <a:xfrm flipV="1">
            <a:off x="872392" y="3999336"/>
            <a:ext cx="451723" cy="356709"/>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5" name="矩形 194"/>
              <p:cNvSpPr/>
              <p:nvPr/>
            </p:nvSpPr>
            <p:spPr>
              <a:xfrm>
                <a:off x="1260374" y="3905249"/>
                <a:ext cx="353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p:sp>
            <p:nvSpPr>
              <p:cNvPr id="195" name="矩形 194"/>
              <p:cNvSpPr>
                <a:spLocks noRot="1" noChangeAspect="1" noMove="1" noResize="1" noEditPoints="1" noAdjustHandles="1" noChangeArrowheads="1" noChangeShapeType="1" noTextEdit="1"/>
              </p:cNvSpPr>
              <p:nvPr/>
            </p:nvSpPr>
            <p:spPr>
              <a:xfrm>
                <a:off x="1260374" y="3905249"/>
                <a:ext cx="353751"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6" name="矩形 195"/>
              <p:cNvSpPr/>
              <p:nvPr/>
            </p:nvSpPr>
            <p:spPr>
              <a:xfrm>
                <a:off x="2534795" y="2657954"/>
                <a:ext cx="382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oMath>
                  </m:oMathPara>
                </a14:m>
                <a:endParaRPr lang="zh-CN" altLang="en-US" dirty="0"/>
              </a:p>
            </p:txBody>
          </p:sp>
        </mc:Choice>
        <mc:Fallback>
          <p:sp>
            <p:nvSpPr>
              <p:cNvPr id="196" name="矩形 195"/>
              <p:cNvSpPr>
                <a:spLocks noRot="1" noChangeAspect="1" noMove="1" noResize="1" noEditPoints="1" noAdjustHandles="1" noChangeArrowheads="1" noChangeShapeType="1" noTextEdit="1"/>
              </p:cNvSpPr>
              <p:nvPr/>
            </p:nvSpPr>
            <p:spPr>
              <a:xfrm>
                <a:off x="2534795" y="2657954"/>
                <a:ext cx="382604" cy="369332"/>
              </a:xfrm>
              <a:prstGeom prst="rect">
                <a:avLst/>
              </a:prstGeom>
              <a:blipFill>
                <a:blip r:embed="rId18"/>
                <a:stretch>
                  <a:fillRect b="-6557"/>
                </a:stretch>
              </a:blipFill>
            </p:spPr>
            <p:txBody>
              <a:bodyPr/>
              <a:lstStyle/>
              <a:p>
                <a:r>
                  <a:rPr lang="zh-CN" altLang="en-US">
                    <a:noFill/>
                  </a:rPr>
                  <a:t> </a:t>
                </a:r>
              </a:p>
            </p:txBody>
          </p:sp>
        </mc:Fallback>
      </mc:AlternateContent>
      <p:grpSp>
        <p:nvGrpSpPr>
          <p:cNvPr id="197" name="组合 196"/>
          <p:cNvGrpSpPr/>
          <p:nvPr/>
        </p:nvGrpSpPr>
        <p:grpSpPr>
          <a:xfrm>
            <a:off x="5924498" y="3054716"/>
            <a:ext cx="1443793" cy="696625"/>
            <a:chOff x="5381103" y="3048855"/>
            <a:chExt cx="1443793" cy="696625"/>
          </a:xfrm>
        </p:grpSpPr>
        <mc:AlternateContent xmlns:mc="http://schemas.openxmlformats.org/markup-compatibility/2006" xmlns:a14="http://schemas.microsoft.com/office/drawing/2010/main">
          <mc:Choice Requires="a14">
            <p:sp>
              <p:nvSpPr>
                <p:cNvPr id="198" name="文本框 197"/>
                <p:cNvSpPr txBox="1"/>
                <p:nvPr/>
              </p:nvSpPr>
              <p:spPr>
                <a:xfrm>
                  <a:off x="5381103" y="3048855"/>
                  <a:ext cx="1439818"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m:oMathPara>
                  </a14:m>
                  <a:endParaRPr lang="zh-CN" altLang="en-US" dirty="0"/>
                </a:p>
              </p:txBody>
            </p:sp>
          </mc:Choice>
          <mc:Fallback xmlns="">
            <p:sp>
              <p:nvSpPr>
                <p:cNvPr id="183" name="文本框 182"/>
                <p:cNvSpPr txBox="1">
                  <a:spLocks noRot="1" noChangeAspect="1" noMove="1" noResize="1" noEditPoints="1" noAdjustHandles="1" noChangeArrowheads="1" noChangeShapeType="1" noTextEdit="1"/>
                </p:cNvSpPr>
                <p:nvPr/>
              </p:nvSpPr>
              <p:spPr>
                <a:xfrm>
                  <a:off x="5381103" y="3048855"/>
                  <a:ext cx="1439818" cy="298928"/>
                </a:xfrm>
                <a:prstGeom prst="rect">
                  <a:avLst/>
                </a:prstGeom>
                <a:blipFill>
                  <a:blip r:embed="rId19"/>
                  <a:stretch>
                    <a:fillRect l="-2119" r="-593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5381103" y="3446552"/>
                  <a:ext cx="1443793"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m:oMathPara>
                  </a14:m>
                  <a:endParaRPr lang="zh-CN" altLang="en-US" dirty="0"/>
                </a:p>
              </p:txBody>
            </p:sp>
          </mc:Choice>
          <mc:Fallback xmlns="">
            <p:sp>
              <p:nvSpPr>
                <p:cNvPr id="184" name="文本框 183"/>
                <p:cNvSpPr txBox="1">
                  <a:spLocks noRot="1" noChangeAspect="1" noMove="1" noResize="1" noEditPoints="1" noAdjustHandles="1" noChangeArrowheads="1" noChangeShapeType="1" noTextEdit="1"/>
                </p:cNvSpPr>
                <p:nvPr/>
              </p:nvSpPr>
              <p:spPr>
                <a:xfrm>
                  <a:off x="5381103" y="3446552"/>
                  <a:ext cx="1443793" cy="298928"/>
                </a:xfrm>
                <a:prstGeom prst="rect">
                  <a:avLst/>
                </a:prstGeom>
                <a:blipFill>
                  <a:blip r:embed="rId20"/>
                  <a:stretch>
                    <a:fillRect l="-5485" r="-5485" b="-26531"/>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00" name="文本框 199"/>
              <p:cNvSpPr txBox="1"/>
              <p:nvPr/>
            </p:nvSpPr>
            <p:spPr>
              <a:xfrm>
                <a:off x="5920523" y="4158533"/>
                <a:ext cx="14362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oMath>
                  </m:oMathPara>
                </a14:m>
                <a:endParaRPr lang="zh-CN" altLang="en-US" dirty="0"/>
              </a:p>
            </p:txBody>
          </p:sp>
        </mc:Choice>
        <mc:Fallback>
          <p:sp>
            <p:nvSpPr>
              <p:cNvPr id="200" name="文本框 199"/>
              <p:cNvSpPr txBox="1">
                <a:spLocks noRot="1" noChangeAspect="1" noMove="1" noResize="1" noEditPoints="1" noAdjustHandles="1" noChangeArrowheads="1" noChangeShapeType="1" noTextEdit="1"/>
              </p:cNvSpPr>
              <p:nvPr/>
            </p:nvSpPr>
            <p:spPr>
              <a:xfrm>
                <a:off x="5920523" y="4158533"/>
                <a:ext cx="1436226" cy="276999"/>
              </a:xfrm>
              <a:prstGeom prst="rect">
                <a:avLst/>
              </a:prstGeom>
              <a:blipFill>
                <a:blip r:embed="rId21"/>
                <a:stretch>
                  <a:fillRect l="-3814" t="-2174" r="-5508" b="-32609"/>
                </a:stretch>
              </a:blipFill>
            </p:spPr>
            <p:txBody>
              <a:bodyPr/>
              <a:lstStyle/>
              <a:p>
                <a:r>
                  <a:rPr lang="zh-CN" altLang="en-US">
                    <a:noFill/>
                  </a:rPr>
                  <a:t> </a:t>
                </a:r>
              </a:p>
            </p:txBody>
          </p:sp>
        </mc:Fallback>
      </mc:AlternateContent>
      <p:grpSp>
        <p:nvGrpSpPr>
          <p:cNvPr id="201" name="组合 200"/>
          <p:cNvGrpSpPr/>
          <p:nvPr/>
        </p:nvGrpSpPr>
        <p:grpSpPr>
          <a:xfrm>
            <a:off x="1777383" y="2468680"/>
            <a:ext cx="660456" cy="369332"/>
            <a:chOff x="1157788" y="1939579"/>
            <a:chExt cx="660456" cy="369332"/>
          </a:xfrm>
        </p:grpSpPr>
        <p:cxnSp>
          <p:nvCxnSpPr>
            <p:cNvPr id="202" name="直接箭头连接符 201"/>
            <p:cNvCxnSpPr/>
            <p:nvPr/>
          </p:nvCxnSpPr>
          <p:spPr>
            <a:xfrm>
              <a:off x="1157788" y="2261979"/>
              <a:ext cx="66045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矩形 202"/>
                <p:cNvSpPr/>
                <p:nvPr/>
              </p:nvSpPr>
              <p:spPr>
                <a:xfrm>
                  <a:off x="1259706" y="1939579"/>
                  <a:ext cx="438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𝑥</m:t>
                            </m:r>
                          </m:sub>
                        </m:sSub>
                      </m:oMath>
                    </m:oMathPara>
                  </a14:m>
                  <a:endParaRPr lang="zh-CN" altLang="en-US" dirty="0">
                    <a:solidFill>
                      <a:srgbClr val="FF0000"/>
                    </a:solidFill>
                  </a:endParaRPr>
                </a:p>
              </p:txBody>
            </p:sp>
          </mc:Choice>
          <mc:Fallback xmlns="">
            <p:sp>
              <p:nvSpPr>
                <p:cNvPr id="186" name="矩形 185"/>
                <p:cNvSpPr>
                  <a:spLocks noRot="1" noChangeAspect="1" noMove="1" noResize="1" noEditPoints="1" noAdjustHandles="1" noChangeArrowheads="1" noChangeShapeType="1" noTextEdit="1"/>
                </p:cNvSpPr>
                <p:nvPr/>
              </p:nvSpPr>
              <p:spPr>
                <a:xfrm>
                  <a:off x="1259706" y="1939579"/>
                  <a:ext cx="438966" cy="369332"/>
                </a:xfrm>
                <a:prstGeom prst="rect">
                  <a:avLst/>
                </a:prstGeom>
                <a:blipFill>
                  <a:blip r:embed="rId22"/>
                  <a:stretch>
                    <a:fillRect/>
                  </a:stretch>
                </a:blipFill>
              </p:spPr>
              <p:txBody>
                <a:bodyPr/>
                <a:lstStyle/>
                <a:p>
                  <a:r>
                    <a:rPr lang="zh-CN" altLang="en-US">
                      <a:noFill/>
                    </a:rPr>
                    <a:t> </a:t>
                  </a:r>
                </a:p>
              </p:txBody>
            </p:sp>
          </mc:Fallback>
        </mc:AlternateContent>
      </p:grpSp>
      <p:grpSp>
        <p:nvGrpSpPr>
          <p:cNvPr id="204" name="组合 203"/>
          <p:cNvGrpSpPr/>
          <p:nvPr/>
        </p:nvGrpSpPr>
        <p:grpSpPr>
          <a:xfrm>
            <a:off x="2158374" y="1749706"/>
            <a:ext cx="1166278" cy="2233026"/>
            <a:chOff x="1538779" y="1220605"/>
            <a:chExt cx="1166278" cy="2233026"/>
          </a:xfrm>
        </p:grpSpPr>
        <p:sp>
          <p:nvSpPr>
            <p:cNvPr id="205" name="椭圆 204"/>
            <p:cNvSpPr/>
            <p:nvPr/>
          </p:nvSpPr>
          <p:spPr>
            <a:xfrm>
              <a:off x="1818245" y="1967185"/>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2335527" y="1560977"/>
              <a:ext cx="81643" cy="81643"/>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7" name="组合 206"/>
            <p:cNvGrpSpPr/>
            <p:nvPr/>
          </p:nvGrpSpPr>
          <p:grpSpPr>
            <a:xfrm>
              <a:off x="1538779" y="1220605"/>
              <a:ext cx="1166278" cy="2233026"/>
              <a:chOff x="1538779" y="1220605"/>
              <a:chExt cx="1166278" cy="2233026"/>
            </a:xfrm>
          </p:grpSpPr>
          <p:cxnSp>
            <p:nvCxnSpPr>
              <p:cNvPr id="208" name="直接连接符 207"/>
              <p:cNvCxnSpPr/>
              <p:nvPr/>
            </p:nvCxnSpPr>
            <p:spPr>
              <a:xfrm flipV="1">
                <a:off x="1902043" y="2768689"/>
                <a:ext cx="451723" cy="35670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flipV="1">
                <a:off x="1893703" y="1626234"/>
                <a:ext cx="451723" cy="3567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0" name="椭圆 209"/>
              <p:cNvSpPr/>
              <p:nvPr/>
            </p:nvSpPr>
            <p:spPr>
              <a:xfrm>
                <a:off x="1818246" y="3108573"/>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p:cNvCxnSpPr>
                <a:stCxn id="205" idx="4"/>
                <a:endCxn id="210" idx="0"/>
              </p:cNvCxnSpPr>
              <p:nvPr/>
            </p:nvCxnSpPr>
            <p:spPr>
              <a:xfrm>
                <a:off x="1859067" y="2048828"/>
                <a:ext cx="1" cy="1059745"/>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12" name="椭圆 211"/>
              <p:cNvSpPr/>
              <p:nvPr/>
            </p:nvSpPr>
            <p:spPr>
              <a:xfrm>
                <a:off x="2335528" y="2702365"/>
                <a:ext cx="81643" cy="81643"/>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3" name="直接连接符 212"/>
              <p:cNvCxnSpPr>
                <a:stCxn id="206" idx="4"/>
                <a:endCxn id="212" idx="0"/>
              </p:cNvCxnSpPr>
              <p:nvPr/>
            </p:nvCxnSpPr>
            <p:spPr>
              <a:xfrm>
                <a:off x="2376349" y="1642620"/>
                <a:ext cx="1" cy="1059745"/>
              </a:xfrm>
              <a:prstGeom prst="line">
                <a:avLst/>
              </a:prstGeom>
              <a:ln w="3175">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矩形 213"/>
                  <p:cNvSpPr/>
                  <p:nvPr/>
                </p:nvSpPr>
                <p:spPr>
                  <a:xfrm>
                    <a:off x="1579889" y="1657617"/>
                    <a:ext cx="3714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𝑎</m:t>
                          </m:r>
                        </m:oMath>
                      </m:oMathPara>
                    </a14:m>
                    <a:endParaRPr lang="zh-CN" altLang="en-US" dirty="0">
                      <a:solidFill>
                        <a:srgbClr val="FF0000"/>
                      </a:solidFill>
                    </a:endParaRPr>
                  </a:p>
                </p:txBody>
              </p:sp>
            </mc:Choice>
            <mc:Fallback xmlns="">
              <p:sp>
                <p:nvSpPr>
                  <p:cNvPr id="166" name="矩形 165"/>
                  <p:cNvSpPr>
                    <a:spLocks noRot="1" noChangeAspect="1" noMove="1" noResize="1" noEditPoints="1" noAdjustHandles="1" noChangeArrowheads="1" noChangeShapeType="1" noTextEdit="1"/>
                  </p:cNvSpPr>
                  <p:nvPr/>
                </p:nvSpPr>
                <p:spPr>
                  <a:xfrm>
                    <a:off x="1579889" y="1657617"/>
                    <a:ext cx="371447"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矩形 214"/>
                  <p:cNvSpPr/>
                  <p:nvPr/>
                </p:nvSpPr>
                <p:spPr>
                  <a:xfrm>
                    <a:off x="1538779" y="3084299"/>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𝑏</m:t>
                          </m:r>
                        </m:oMath>
                      </m:oMathPara>
                    </a14:m>
                    <a:endParaRPr lang="zh-CN" altLang="en-US" dirty="0">
                      <a:solidFill>
                        <a:srgbClr val="FF0000"/>
                      </a:solidFill>
                    </a:endParaRPr>
                  </a:p>
                </p:txBody>
              </p:sp>
            </mc:Choice>
            <mc:Fallback xmlns="">
              <p:sp>
                <p:nvSpPr>
                  <p:cNvPr id="168" name="矩形 167"/>
                  <p:cNvSpPr>
                    <a:spLocks noRot="1" noChangeAspect="1" noMove="1" noResize="1" noEditPoints="1" noAdjustHandles="1" noChangeArrowheads="1" noChangeShapeType="1" noTextEdit="1"/>
                  </p:cNvSpPr>
                  <p:nvPr/>
                </p:nvSpPr>
                <p:spPr>
                  <a:xfrm>
                    <a:off x="1538779" y="3084299"/>
                    <a:ext cx="367665"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矩形 215"/>
                  <p:cNvSpPr/>
                  <p:nvPr/>
                </p:nvSpPr>
                <p:spPr>
                  <a:xfrm>
                    <a:off x="2291818" y="1220605"/>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𝑐</m:t>
                          </m:r>
                        </m:oMath>
                      </m:oMathPara>
                    </a14:m>
                    <a:endParaRPr lang="zh-CN" altLang="en-US" dirty="0">
                      <a:solidFill>
                        <a:srgbClr val="FF0000"/>
                      </a:solidFill>
                    </a:endParaRPr>
                  </a:p>
                </p:txBody>
              </p:sp>
            </mc:Choice>
            <mc:Fallback xmlns="">
              <p:sp>
                <p:nvSpPr>
                  <p:cNvPr id="169" name="矩形 168"/>
                  <p:cNvSpPr>
                    <a:spLocks noRot="1" noChangeAspect="1" noMove="1" noResize="1" noEditPoints="1" noAdjustHandles="1" noChangeArrowheads="1" noChangeShapeType="1" noTextEdit="1"/>
                  </p:cNvSpPr>
                  <p:nvPr/>
                </p:nvSpPr>
                <p:spPr>
                  <a:xfrm>
                    <a:off x="2291818" y="1220605"/>
                    <a:ext cx="350672"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矩形 216"/>
                  <p:cNvSpPr/>
                  <p:nvPr/>
                </p:nvSpPr>
                <p:spPr>
                  <a:xfrm>
                    <a:off x="2327133" y="2435005"/>
                    <a:ext cx="3779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170" name="矩形 169"/>
                  <p:cNvSpPr>
                    <a:spLocks noRot="1" noChangeAspect="1" noMove="1" noResize="1" noEditPoints="1" noAdjustHandles="1" noChangeArrowheads="1" noChangeShapeType="1" noTextEdit="1"/>
                  </p:cNvSpPr>
                  <p:nvPr/>
                </p:nvSpPr>
                <p:spPr>
                  <a:xfrm>
                    <a:off x="2327133" y="2435005"/>
                    <a:ext cx="377924" cy="369332"/>
                  </a:xfrm>
                  <a:prstGeom prst="rect">
                    <a:avLst/>
                  </a:prstGeom>
                  <a:blipFill>
                    <a:blip r:embed="rId26"/>
                    <a:stretch>
                      <a:fillRect/>
                    </a:stretch>
                  </a:blipFill>
                </p:spPr>
                <p:txBody>
                  <a:bodyPr/>
                  <a:lstStyle/>
                  <a:p>
                    <a:r>
                      <a:rPr lang="zh-CN" altLang="en-US">
                        <a:noFill/>
                      </a:rPr>
                      <a:t> </a:t>
                    </a:r>
                  </a:p>
                </p:txBody>
              </p:sp>
            </mc:Fallback>
          </mc:AlternateContent>
        </p:grpSp>
      </p:grpSp>
      <p:grpSp>
        <p:nvGrpSpPr>
          <p:cNvPr id="218" name="组合 217"/>
          <p:cNvGrpSpPr/>
          <p:nvPr/>
        </p:nvGrpSpPr>
        <p:grpSpPr>
          <a:xfrm>
            <a:off x="2495221" y="3223234"/>
            <a:ext cx="446597" cy="866258"/>
            <a:chOff x="1875626" y="2694133"/>
            <a:chExt cx="446597" cy="866258"/>
          </a:xfrm>
        </p:grpSpPr>
        <p:sp>
          <p:nvSpPr>
            <p:cNvPr id="219" name="右大括号 218"/>
            <p:cNvSpPr/>
            <p:nvPr/>
          </p:nvSpPr>
          <p:spPr>
            <a:xfrm>
              <a:off x="1914763" y="2694133"/>
              <a:ext cx="145519" cy="412694"/>
            </a:xfrm>
            <a:prstGeom prst="righ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0" name="矩形 219"/>
                <p:cNvSpPr/>
                <p:nvPr/>
              </p:nvSpPr>
              <p:spPr>
                <a:xfrm>
                  <a:off x="1875626" y="3169130"/>
                  <a:ext cx="446597"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𝑡</m:t>
                            </m:r>
                          </m:e>
                          <m:sub>
                            <m:r>
                              <a:rPr lang="en-US" altLang="zh-CN" b="0" i="1" smtClean="0">
                                <a:solidFill>
                                  <a:schemeClr val="accent6"/>
                                </a:solidFill>
                                <a:latin typeface="Cambria Math" panose="02040503050406030204" pitchFamily="18" charset="0"/>
                              </a:rPr>
                              <m:t>𝑦</m:t>
                            </m:r>
                          </m:sub>
                        </m:sSub>
                      </m:oMath>
                    </m:oMathPara>
                  </a14:m>
                  <a:endParaRPr lang="zh-CN" altLang="en-US" dirty="0">
                    <a:solidFill>
                      <a:schemeClr val="accent6"/>
                    </a:solidFill>
                  </a:endParaRPr>
                </a:p>
              </p:txBody>
            </p:sp>
          </mc:Choice>
          <mc:Fallback xmlns="">
            <p:sp>
              <p:nvSpPr>
                <p:cNvPr id="188" name="矩形 187"/>
                <p:cNvSpPr>
                  <a:spLocks noRot="1" noChangeAspect="1" noMove="1" noResize="1" noEditPoints="1" noAdjustHandles="1" noChangeArrowheads="1" noChangeShapeType="1" noTextEdit="1"/>
                </p:cNvSpPr>
                <p:nvPr/>
              </p:nvSpPr>
              <p:spPr>
                <a:xfrm>
                  <a:off x="1875626" y="3169130"/>
                  <a:ext cx="446597" cy="391261"/>
                </a:xfrm>
                <a:prstGeom prst="rect">
                  <a:avLst/>
                </a:prstGeom>
                <a:blipFill>
                  <a:blip r:embed="rId27"/>
                  <a:stretch>
                    <a:fillRect b="-3125"/>
                  </a:stretch>
                </a:blipFill>
              </p:spPr>
              <p:txBody>
                <a:bodyPr/>
                <a:lstStyle/>
                <a:p>
                  <a:r>
                    <a:rPr lang="zh-CN" altLang="en-US">
                      <a:noFill/>
                    </a:rPr>
                    <a:t> </a:t>
                  </a:r>
                </a:p>
              </p:txBody>
            </p:sp>
          </mc:Fallback>
        </mc:AlternateContent>
        <p:cxnSp>
          <p:nvCxnSpPr>
            <p:cNvPr id="221" name="直接箭头连接符 220"/>
            <p:cNvCxnSpPr/>
            <p:nvPr/>
          </p:nvCxnSpPr>
          <p:spPr>
            <a:xfrm>
              <a:off x="2127835" y="2900480"/>
              <a:ext cx="0" cy="3927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2" name="组合 221"/>
          <p:cNvGrpSpPr/>
          <p:nvPr/>
        </p:nvGrpSpPr>
        <p:grpSpPr>
          <a:xfrm>
            <a:off x="2180693" y="2556194"/>
            <a:ext cx="1178358" cy="719992"/>
            <a:chOff x="1561098" y="2027093"/>
            <a:chExt cx="1178358" cy="719992"/>
          </a:xfrm>
        </p:grpSpPr>
        <p:sp>
          <p:nvSpPr>
            <p:cNvPr id="223" name="椭圆 222"/>
            <p:cNvSpPr/>
            <p:nvPr/>
          </p:nvSpPr>
          <p:spPr>
            <a:xfrm rot="16200000">
              <a:off x="1818244" y="2614894"/>
              <a:ext cx="81643" cy="8164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p:cNvSpPr/>
            <p:nvPr/>
          </p:nvSpPr>
          <p:spPr>
            <a:xfrm rot="16200000">
              <a:off x="2335526" y="2208686"/>
              <a:ext cx="81643" cy="81643"/>
            </a:xfrm>
            <a:prstGeom prst="ellipse">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5" name="直接连接符 224"/>
            <p:cNvCxnSpPr/>
            <p:nvPr/>
          </p:nvCxnSpPr>
          <p:spPr>
            <a:xfrm flipV="1">
              <a:off x="1901974" y="2275849"/>
              <a:ext cx="451723" cy="35670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矩形 225"/>
                <p:cNvSpPr/>
                <p:nvPr/>
              </p:nvSpPr>
              <p:spPr>
                <a:xfrm>
                  <a:off x="1561098" y="2377753"/>
                  <a:ext cx="3564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𝑒</m:t>
                        </m:r>
                      </m:oMath>
                    </m:oMathPara>
                  </a14:m>
                  <a:endParaRPr lang="zh-CN" altLang="en-US" dirty="0">
                    <a:solidFill>
                      <a:schemeClr val="accent6"/>
                    </a:solidFill>
                  </a:endParaRPr>
                </a:p>
              </p:txBody>
            </p:sp>
          </mc:Choice>
          <mc:Fallback xmlns="">
            <p:sp>
              <p:nvSpPr>
                <p:cNvPr id="180" name="矩形 179"/>
                <p:cNvSpPr>
                  <a:spLocks noRot="1" noChangeAspect="1" noMove="1" noResize="1" noEditPoints="1" noAdjustHandles="1" noChangeArrowheads="1" noChangeShapeType="1" noTextEdit="1"/>
                </p:cNvSpPr>
                <p:nvPr/>
              </p:nvSpPr>
              <p:spPr>
                <a:xfrm>
                  <a:off x="1561098" y="2377753"/>
                  <a:ext cx="356443"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矩形 226"/>
                <p:cNvSpPr/>
                <p:nvPr/>
              </p:nvSpPr>
              <p:spPr>
                <a:xfrm>
                  <a:off x="2368521" y="2027093"/>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𝑓</m:t>
                        </m:r>
                      </m:oMath>
                    </m:oMathPara>
                  </a14:m>
                  <a:endParaRPr lang="zh-CN" altLang="en-US" dirty="0">
                    <a:solidFill>
                      <a:schemeClr val="accent6"/>
                    </a:solidFill>
                  </a:endParaRPr>
                </a:p>
              </p:txBody>
            </p:sp>
          </mc:Choice>
          <mc:Fallback xmlns="">
            <p:sp>
              <p:nvSpPr>
                <p:cNvPr id="181" name="矩形 180"/>
                <p:cNvSpPr>
                  <a:spLocks noRot="1" noChangeAspect="1" noMove="1" noResize="1" noEditPoints="1" noAdjustHandles="1" noChangeArrowheads="1" noChangeShapeType="1" noTextEdit="1"/>
                </p:cNvSpPr>
                <p:nvPr/>
              </p:nvSpPr>
              <p:spPr>
                <a:xfrm>
                  <a:off x="2368521" y="2027093"/>
                  <a:ext cx="370935" cy="369332"/>
                </a:xfrm>
                <a:prstGeom prst="rect">
                  <a:avLst/>
                </a:prstGeom>
                <a:blipFill>
                  <a:blip r:embed="rId29"/>
                  <a:stretch>
                    <a:fillRect b="-13115"/>
                  </a:stretch>
                </a:blipFill>
              </p:spPr>
              <p:txBody>
                <a:bodyPr/>
                <a:lstStyle/>
                <a:p>
                  <a:r>
                    <a:rPr lang="zh-CN" altLang="en-US">
                      <a:noFill/>
                    </a:rPr>
                    <a:t> </a:t>
                  </a:r>
                </a:p>
              </p:txBody>
            </p:sp>
          </mc:Fallback>
        </mc:AlternateContent>
      </p:grpSp>
      <p:sp>
        <p:nvSpPr>
          <p:cNvPr id="228" name="椭圆 227"/>
          <p:cNvSpPr/>
          <p:nvPr/>
        </p:nvSpPr>
        <p:spPr>
          <a:xfrm rot="16200000">
            <a:off x="2646514" y="3003410"/>
            <a:ext cx="81643" cy="81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9" name="组合 228"/>
          <p:cNvGrpSpPr/>
          <p:nvPr/>
        </p:nvGrpSpPr>
        <p:grpSpPr>
          <a:xfrm>
            <a:off x="1250397" y="2656878"/>
            <a:ext cx="1383304" cy="448201"/>
            <a:chOff x="707002" y="2651017"/>
            <a:chExt cx="1383304" cy="448201"/>
          </a:xfrm>
        </p:grpSpPr>
        <p:sp>
          <p:nvSpPr>
            <p:cNvPr id="230" name="右大括号 229"/>
            <p:cNvSpPr/>
            <p:nvPr/>
          </p:nvSpPr>
          <p:spPr>
            <a:xfrm rot="13739279">
              <a:off x="1886499" y="2895411"/>
              <a:ext cx="172720" cy="234894"/>
            </a:xfrm>
            <a:prstGeom prst="rightBrace">
              <a:avLst>
                <a:gd name="adj1" fmla="val 0"/>
                <a:gd name="adj2" fmla="val 5397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1" name="直接箭头连接符 230"/>
            <p:cNvCxnSpPr/>
            <p:nvPr/>
          </p:nvCxnSpPr>
          <p:spPr>
            <a:xfrm flipH="1" flipV="1">
              <a:off x="1045330" y="2885862"/>
              <a:ext cx="814961" cy="69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矩形 231"/>
                <p:cNvSpPr/>
                <p:nvPr/>
              </p:nvSpPr>
              <p:spPr>
                <a:xfrm>
                  <a:off x="707002" y="2651017"/>
                  <a:ext cx="428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𝑧</m:t>
                            </m:r>
                          </m:sub>
                        </m:sSub>
                      </m:oMath>
                    </m:oMathPara>
                  </a14:m>
                  <a:endParaRPr lang="zh-CN" altLang="en-US" dirty="0">
                    <a:solidFill>
                      <a:schemeClr val="tx1"/>
                    </a:solidFill>
                  </a:endParaRPr>
                </a:p>
              </p:txBody>
            </p:sp>
          </mc:Choice>
          <mc:Fallback xmlns="">
            <p:sp>
              <p:nvSpPr>
                <p:cNvPr id="191" name="矩形 190"/>
                <p:cNvSpPr>
                  <a:spLocks noRot="1" noChangeAspect="1" noMove="1" noResize="1" noEditPoints="1" noAdjustHandles="1" noChangeArrowheads="1" noChangeShapeType="1" noTextEdit="1"/>
                </p:cNvSpPr>
                <p:nvPr/>
              </p:nvSpPr>
              <p:spPr>
                <a:xfrm>
                  <a:off x="707002" y="2651017"/>
                  <a:ext cx="428579" cy="369332"/>
                </a:xfrm>
                <a:prstGeom prst="rect">
                  <a:avLst/>
                </a:prstGeom>
                <a:blipFill>
                  <a:blip r:embed="rId3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8714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9504" y="712136"/>
            <a:ext cx="7913309"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86" name="文本框 85"/>
              <p:cNvSpPr txBox="1"/>
              <p:nvPr/>
            </p:nvSpPr>
            <p:spPr>
              <a:xfrm>
                <a:off x="4632197" y="752911"/>
                <a:ext cx="1330364" cy="46653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𝑧</m:t>
                          </m:r>
                        </m:sub>
                      </m:sSub>
                      <m:r>
                        <a:rPr lang="en-US" altLang="zh-CN" sz="1600" i="1">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𝑓</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𝑒</m:t>
                          </m:r>
                        </m:num>
                        <m:den>
                          <m:r>
                            <a:rPr lang="en-US" altLang="zh-CN" sz="1600" i="1" smtClean="0">
                              <a:latin typeface="Cambria Math" panose="02040503050406030204" pitchFamily="18" charset="0"/>
                              <a:ea typeface="Cambria Math" panose="02040503050406030204" pitchFamily="18" charset="0"/>
                            </a:rPr>
                            <m:t>∆</m:t>
                          </m:r>
                        </m:den>
                      </m:f>
                    </m:oMath>
                  </m:oMathPara>
                </a14:m>
                <a:endParaRPr lang="zh-CN" altLang="en-US" sz="1600" dirty="0"/>
              </a:p>
            </p:txBody>
          </p:sp>
        </mc:Choice>
        <mc:Fallback xmlns="">
          <p:sp>
            <p:nvSpPr>
              <p:cNvPr id="86" name="文本框 85"/>
              <p:cNvSpPr txBox="1">
                <a:spLocks noRot="1" noChangeAspect="1" noMove="1" noResize="1" noEditPoints="1" noAdjustHandles="1" noChangeArrowheads="1" noChangeShapeType="1" noTextEdit="1"/>
              </p:cNvSpPr>
              <p:nvPr/>
            </p:nvSpPr>
            <p:spPr>
              <a:xfrm>
                <a:off x="4632197" y="752911"/>
                <a:ext cx="1330364" cy="46653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4632198" y="2608736"/>
                <a:ext cx="4386756" cy="92204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𝑥</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𝑎</m:t>
                          </m:r>
                        </m:e>
                      </m:d>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110</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b="0" i="1" smtClean="0">
                                  <a:latin typeface="Cambria Math" panose="02040503050406030204" pitchFamily="18" charset="0"/>
                                </a:rPr>
                                <m:t>0</m:t>
                              </m:r>
                              <m:r>
                                <a:rPr lang="en-US" altLang="zh-CN" sz="1600" i="1">
                                  <a:latin typeface="Cambria Math" panose="02040503050406030204" pitchFamily="18" charset="0"/>
                                </a:rPr>
                                <m:t>10</m:t>
                              </m:r>
                            </m:sub>
                          </m:sSub>
                        </m:num>
                        <m:den>
                          <m:r>
                            <a:rPr lang="en-US" altLang="zh-CN" sz="1600" i="1">
                              <a:latin typeface="Cambria Math" panose="02040503050406030204" pitchFamily="18" charset="0"/>
                              <a:ea typeface="Cambria Math" panose="02040503050406030204" pitchFamily="18" charset="0"/>
                            </a:rPr>
                            <m:t>∆</m:t>
                          </m:r>
                        </m:den>
                      </m:f>
                      <m:r>
                        <a:rPr lang="en-US" altLang="zh-CN" sz="1600" b="0" i="1"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𝑏</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1</m:t>
                              </m:r>
                              <m:r>
                                <a:rPr lang="en-US" altLang="zh-CN" sz="1600" b="0" i="1" smtClean="0">
                                  <a:latin typeface="Cambria Math" panose="02040503050406030204" pitchFamily="18" charset="0"/>
                                </a:rPr>
                                <m:t>0</m:t>
                              </m:r>
                              <m:r>
                                <a:rPr lang="en-US" altLang="zh-CN" sz="1600" i="1">
                                  <a:latin typeface="Cambria Math" panose="02040503050406030204" pitchFamily="18" charset="0"/>
                                </a:rPr>
                                <m:t>0</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0</m:t>
                              </m:r>
                              <m:r>
                                <a:rPr lang="en-US" altLang="zh-CN" sz="1600" b="0" i="1" smtClean="0">
                                  <a:latin typeface="Cambria Math" panose="02040503050406030204" pitchFamily="18" charset="0"/>
                                </a:rPr>
                                <m:t>0</m:t>
                              </m:r>
                              <m:r>
                                <a:rPr lang="en-US" altLang="zh-CN" sz="1600" i="1">
                                  <a:latin typeface="Cambria Math" panose="02040503050406030204" pitchFamily="18" charset="0"/>
                                </a:rPr>
                                <m:t>0</m:t>
                              </m:r>
                            </m:sub>
                          </m:sSub>
                        </m:num>
                        <m:den>
                          <m:r>
                            <a:rPr lang="en-US" altLang="zh-CN" sz="1600" i="1">
                              <a:latin typeface="Cambria Math" panose="02040503050406030204" pitchFamily="18" charset="0"/>
                              <a:ea typeface="Cambria Math" panose="02040503050406030204" pitchFamily="18" charset="0"/>
                            </a:rPr>
                            <m:t>∆</m:t>
                          </m:r>
                        </m:den>
                      </m:f>
                    </m:oMath>
                  </m:oMathPara>
                </a14:m>
                <a:endParaRPr lang="en-US" altLang="zh-CN" sz="1600" dirty="0"/>
              </a:p>
              <a:p>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𝑐</m:t>
                          </m:r>
                        </m:e>
                      </m:d>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11</m:t>
                              </m:r>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01</m:t>
                              </m:r>
                              <m:r>
                                <a:rPr lang="en-US" altLang="zh-CN" sz="1600" b="0" i="1" smtClean="0">
                                  <a:latin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den>
                      </m:f>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𝑑</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10</m:t>
                              </m:r>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𝐶</m:t>
                              </m:r>
                            </m:e>
                            <m:sub>
                              <m:r>
                                <a:rPr lang="en-US" altLang="zh-CN" sz="1600" i="1">
                                  <a:latin typeface="Cambria Math" panose="02040503050406030204" pitchFamily="18" charset="0"/>
                                </a:rPr>
                                <m:t>00</m:t>
                              </m:r>
                              <m:r>
                                <a:rPr lang="en-US" altLang="zh-CN" sz="1600" b="0" i="1" smtClean="0">
                                  <a:latin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den>
                      </m:f>
                    </m:oMath>
                  </m:oMathPara>
                </a14:m>
                <a:endParaRPr lang="zh-CN" altLang="en-US" sz="1600" dirty="0"/>
              </a:p>
            </p:txBody>
          </p:sp>
        </mc:Choice>
        <mc:Fallback xmlns="">
          <p:sp>
            <p:nvSpPr>
              <p:cNvPr id="92" name="文本框 91"/>
              <p:cNvSpPr txBox="1">
                <a:spLocks noRot="1" noChangeAspect="1" noMove="1" noResize="1" noEditPoints="1" noAdjustHandles="1" noChangeArrowheads="1" noChangeShapeType="1" noTextEdit="1"/>
              </p:cNvSpPr>
              <p:nvPr/>
            </p:nvSpPr>
            <p:spPr>
              <a:xfrm>
                <a:off x="4632198" y="2608736"/>
                <a:ext cx="4386756" cy="9220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4635861" y="3700536"/>
                <a:ext cx="4239404" cy="54893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𝑥</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𝑒</m:t>
                          </m:r>
                        </m:e>
                      </m:d>
                      <m:r>
                        <a:rPr lang="en-US" altLang="zh-CN" sz="1600" i="1">
                          <a:latin typeface="Cambria Math" panose="02040503050406030204" pitchFamily="18" charset="0"/>
                        </a:rPr>
                        <m:t>=</m:t>
                      </m:r>
                      <m:r>
                        <a:rPr lang="en-US" altLang="zh-CN" sz="1600" i="1">
                          <a:latin typeface="Cambria Math" panose="02040503050406030204" pitchFamily="18" charset="0"/>
                        </a:rPr>
                        <m:t>𝐿</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𝑏</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𝑎</m:t>
                              </m:r>
                            </m:e>
                          </m:d>
                          <m:r>
                            <a:rPr lang="en-US" altLang="zh-CN" sz="1600" i="1">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𝑦</m:t>
                              </m:r>
                            </m:sub>
                          </m:sSub>
                        </m:e>
                      </m:d>
                    </m:oMath>
                  </m:oMathPara>
                </a14:m>
                <a:endParaRPr lang="en-US" altLang="zh-CN" sz="1600" dirty="0"/>
              </a:p>
              <a:p>
                <a:pPr/>
                <a14:m>
                  <m:oMathPara xmlns:m="http://schemas.openxmlformats.org/officeDocument/2006/math">
                    <m:oMathParaPr>
                      <m:jc m:val="left"/>
                    </m:oMathParaPr>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𝑓</m:t>
                      </m:r>
                      <m:r>
                        <a:rPr lang="en-US" altLang="zh-CN" sz="1600" i="1">
                          <a:latin typeface="Cambria Math" panose="02040503050406030204" pitchFamily="18" charset="0"/>
                        </a:rPr>
                        <m:t>)=</m:t>
                      </m:r>
                      <m:r>
                        <a:rPr lang="en-US" altLang="zh-CN" sz="1600" i="1">
                          <a:latin typeface="Cambria Math" panose="02040503050406030204" pitchFamily="18" charset="0"/>
                        </a:rPr>
                        <m:t>𝐿</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𝑑</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𝑐</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𝑦</m:t>
                          </m:r>
                        </m:sub>
                      </m:sSub>
                      <m:r>
                        <a:rPr lang="en-US" altLang="zh-CN" sz="1600" i="1">
                          <a:latin typeface="Cambria Math" panose="02040503050406030204" pitchFamily="18" charset="0"/>
                        </a:rPr>
                        <m:t>)</m:t>
                      </m:r>
                    </m:oMath>
                  </m:oMathPara>
                </a14:m>
                <a:endParaRPr lang="zh-CN" altLang="en-US" sz="1600" dirty="0"/>
              </a:p>
            </p:txBody>
          </p:sp>
        </mc:Choice>
        <mc:Fallback xmlns="">
          <p:sp>
            <p:nvSpPr>
              <p:cNvPr id="94" name="文本框 93"/>
              <p:cNvSpPr txBox="1">
                <a:spLocks noRot="1" noChangeAspect="1" noMove="1" noResize="1" noEditPoints="1" noAdjustHandles="1" noChangeArrowheads="1" noChangeShapeType="1" noTextEdit="1"/>
              </p:cNvSpPr>
              <p:nvPr/>
            </p:nvSpPr>
            <p:spPr>
              <a:xfrm>
                <a:off x="4635861" y="3700536"/>
                <a:ext cx="4239404" cy="548933"/>
              </a:xfrm>
              <a:prstGeom prst="rect">
                <a:avLst/>
              </a:prstGeom>
              <a:blipFill>
                <a:blip r:embed="rId5"/>
                <a:stretch>
                  <a:fillRect l="-2155" b="-1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p:cNvSpPr txBox="1"/>
              <p:nvPr/>
            </p:nvSpPr>
            <p:spPr>
              <a:xfrm>
                <a:off x="4632197" y="4429671"/>
                <a:ext cx="423940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𝑥</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𝑔</m:t>
                          </m:r>
                        </m:e>
                      </m:d>
                      <m:r>
                        <a:rPr lang="en-US" altLang="zh-CN" sz="1600" i="1">
                          <a:latin typeface="Cambria Math" panose="02040503050406030204" pitchFamily="18" charset="0"/>
                        </a:rPr>
                        <m:t>=</m:t>
                      </m:r>
                      <m:r>
                        <a:rPr lang="en-US" altLang="zh-CN" sz="1600" i="1">
                          <a:latin typeface="Cambria Math" panose="02040503050406030204" pitchFamily="18" charset="0"/>
                        </a:rPr>
                        <m:t>𝐿</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𝑒</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i="1">
                                  <a:latin typeface="Cambria Math" panose="02040503050406030204" pitchFamily="18" charset="0"/>
                                </a:rPr>
                                <m:t>𝑥</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𝑓</m:t>
                              </m:r>
                            </m:e>
                          </m:d>
                          <m:r>
                            <a:rPr lang="en-US" altLang="zh-CN" sz="1600" i="1">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𝑧</m:t>
                              </m:r>
                            </m:sub>
                          </m:sSub>
                        </m:e>
                      </m:d>
                    </m:oMath>
                  </m:oMathPara>
                </a14:m>
                <a:endParaRPr lang="en-US" altLang="zh-CN" sz="1600" dirty="0"/>
              </a:p>
            </p:txBody>
          </p:sp>
        </mc:Choice>
        <mc:Fallback xmlns="">
          <p:sp>
            <p:nvSpPr>
              <p:cNvPr id="95" name="文本框 94"/>
              <p:cNvSpPr txBox="1">
                <a:spLocks noRot="1" noChangeAspect="1" noMove="1" noResize="1" noEditPoints="1" noAdjustHandles="1" noChangeArrowheads="1" noChangeShapeType="1" noTextEdit="1"/>
              </p:cNvSpPr>
              <p:nvPr/>
            </p:nvSpPr>
            <p:spPr>
              <a:xfrm>
                <a:off x="4632197" y="4429671"/>
                <a:ext cx="4239404" cy="246221"/>
              </a:xfrm>
              <a:prstGeom prst="rect">
                <a:avLst/>
              </a:prstGeom>
              <a:blipFill>
                <a:blip r:embed="rId6"/>
                <a:stretch>
                  <a:fillRect l="-2302" b="-3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4632197" y="1267285"/>
                <a:ext cx="3756448" cy="46589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𝑦</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𝑒</m:t>
                          </m:r>
                        </m:e>
                      </m:d>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𝑏</m:t>
                          </m:r>
                        </m:num>
                        <m:den>
                          <m:r>
                            <a:rPr lang="en-US" altLang="zh-CN" sz="1600" i="1">
                              <a:latin typeface="Cambria Math" panose="02040503050406030204" pitchFamily="18" charset="0"/>
                              <a:ea typeface="Cambria Math" panose="02040503050406030204" pitchFamily="18" charset="0"/>
                            </a:rPr>
                            <m:t>∆</m:t>
                          </m:r>
                        </m:den>
                      </m:f>
                      <m:r>
                        <a:rPr lang="en-US" altLang="zh-CN" sz="1600" b="0" i="1" smtClean="0">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b="0" i="1" smtClean="0">
                              <a:latin typeface="Cambria Math" panose="02040503050406030204" pitchFamily="18" charset="0"/>
                            </a:rPr>
                            <m:t>𝑦</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𝑓</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smtClean="0">
                              <a:latin typeface="Cambria Math" panose="02040503050406030204" pitchFamily="18" charset="0"/>
                            </a:rPr>
                            <m:t>𝑐</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𝑑</m:t>
                          </m:r>
                        </m:num>
                        <m:den>
                          <m:r>
                            <a:rPr lang="en-US" altLang="zh-CN" sz="1600" i="1">
                              <a:latin typeface="Cambria Math" panose="02040503050406030204" pitchFamily="18" charset="0"/>
                              <a:ea typeface="Cambria Math" panose="02040503050406030204" pitchFamily="18" charset="0"/>
                            </a:rPr>
                            <m:t>∆</m:t>
                          </m:r>
                        </m:den>
                      </m:f>
                    </m:oMath>
                  </m:oMathPara>
                </a14:m>
                <a:endParaRPr lang="en-US" altLang="zh-CN" sz="1600" dirty="0"/>
              </a:p>
            </p:txBody>
          </p:sp>
        </mc:Choice>
        <mc:Fallback xmlns="">
          <p:sp>
            <p:nvSpPr>
              <p:cNvPr id="96" name="文本框 95"/>
              <p:cNvSpPr txBox="1">
                <a:spLocks noRot="1" noChangeAspect="1" noMove="1" noResize="1" noEditPoints="1" noAdjustHandles="1" noChangeArrowheads="1" noChangeShapeType="1" noTextEdit="1"/>
              </p:cNvSpPr>
              <p:nvPr/>
            </p:nvSpPr>
            <p:spPr>
              <a:xfrm>
                <a:off x="4632197" y="1267285"/>
                <a:ext cx="3756448" cy="46589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4632197" y="1929493"/>
                <a:ext cx="4239404" cy="28328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𝑔𝑟𝑎𝑑</m:t>
                          </m:r>
                        </m:e>
                        <m:sub>
                          <m:r>
                            <a:rPr lang="en-US" altLang="zh-CN" sz="1600" b="0" i="1" smtClean="0">
                              <a:latin typeface="Cambria Math" panose="02040503050406030204" pitchFamily="18" charset="0"/>
                            </a:rPr>
                            <m:t>𝑦</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𝑔</m:t>
                          </m:r>
                        </m:e>
                      </m:d>
                      <m:r>
                        <a:rPr lang="en-US" altLang="zh-CN" sz="1600" i="1">
                          <a:latin typeface="Cambria Math" panose="02040503050406030204" pitchFamily="18" charset="0"/>
                        </a:rPr>
                        <m:t>=</m:t>
                      </m:r>
                      <m:r>
                        <a:rPr lang="en-US" altLang="zh-CN" sz="1600" i="1">
                          <a:latin typeface="Cambria Math" panose="02040503050406030204" pitchFamily="18" charset="0"/>
                        </a:rPr>
                        <m:t>𝐿</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b="0" i="1" smtClean="0">
                                  <a:latin typeface="Cambria Math" panose="02040503050406030204" pitchFamily="18" charset="0"/>
                                </a:rPr>
                                <m:t>𝑦</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𝑒</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𝑔𝑟𝑎𝑑</m:t>
                              </m:r>
                            </m:e>
                            <m:sub>
                              <m:r>
                                <a:rPr lang="en-US" altLang="zh-CN" sz="1600" b="0" i="1" smtClean="0">
                                  <a:latin typeface="Cambria Math" panose="02040503050406030204" pitchFamily="18" charset="0"/>
                                </a:rPr>
                                <m:t>𝑦</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𝑓</m:t>
                              </m:r>
                            </m:e>
                          </m:d>
                          <m:r>
                            <a:rPr lang="en-US" altLang="zh-CN" sz="1600" i="1">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𝑡</m:t>
                              </m:r>
                            </m:e>
                            <m:sub>
                              <m:r>
                                <a:rPr lang="en-US" altLang="zh-CN" sz="1600" b="0" i="1" smtClean="0">
                                  <a:latin typeface="Cambria Math" panose="02040503050406030204" pitchFamily="18" charset="0"/>
                                </a:rPr>
                                <m:t>𝑧</m:t>
                              </m:r>
                            </m:sub>
                          </m:sSub>
                        </m:e>
                      </m:d>
                    </m:oMath>
                  </m:oMathPara>
                </a14:m>
                <a:endParaRPr lang="en-US" altLang="zh-CN" sz="1600" dirty="0"/>
              </a:p>
            </p:txBody>
          </p:sp>
        </mc:Choice>
        <mc:Fallback xmlns="">
          <p:sp>
            <p:nvSpPr>
              <p:cNvPr id="97" name="文本框 96"/>
              <p:cNvSpPr txBox="1">
                <a:spLocks noRot="1" noChangeAspect="1" noMove="1" noResize="1" noEditPoints="1" noAdjustHandles="1" noChangeArrowheads="1" noChangeShapeType="1" noTextEdit="1"/>
              </p:cNvSpPr>
              <p:nvPr/>
            </p:nvSpPr>
            <p:spPr>
              <a:xfrm>
                <a:off x="4632197" y="1929493"/>
                <a:ext cx="4239404" cy="283283"/>
              </a:xfrm>
              <a:prstGeom prst="rect">
                <a:avLst/>
              </a:prstGeom>
              <a:blipFill>
                <a:blip r:embed="rId8"/>
                <a:stretch>
                  <a:fillRect l="-2302"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1BF0F28B-3103-8A1B-725F-0473D5410D03}"/>
                  </a:ext>
                </a:extLst>
              </p:cNvPr>
              <p:cNvSpPr/>
              <p:nvPr/>
            </p:nvSpPr>
            <p:spPr>
              <a:xfrm>
                <a:off x="704456" y="1662126"/>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oMath>
                  </m:oMathPara>
                </a14:m>
                <a:endParaRPr lang="zh-CN" altLang="en-US" dirty="0"/>
              </a:p>
            </p:txBody>
          </p:sp>
        </mc:Choice>
        <mc:Fallback xmlns="">
          <p:sp>
            <p:nvSpPr>
              <p:cNvPr id="81" name="矩形 80">
                <a:extLst>
                  <a:ext uri="{FF2B5EF4-FFF2-40B4-BE49-F238E27FC236}">
                    <a16:creationId xmlns:a16="http://schemas.microsoft.com/office/drawing/2014/main" id="{1BF0F28B-3103-8A1B-725F-0473D5410D03}"/>
                  </a:ext>
                </a:extLst>
              </p:cNvPr>
              <p:cNvSpPr>
                <a:spLocks noRot="1" noChangeAspect="1" noMove="1" noResize="1" noEditPoints="1" noAdjustHandles="1" noChangeArrowheads="1" noChangeShapeType="1" noTextEdit="1"/>
              </p:cNvSpPr>
              <p:nvPr/>
            </p:nvSpPr>
            <p:spPr>
              <a:xfrm>
                <a:off x="704456" y="1662126"/>
                <a:ext cx="371384" cy="369332"/>
              </a:xfrm>
              <a:prstGeom prst="rect">
                <a:avLst/>
              </a:prstGeom>
              <a:blipFill>
                <a:blip r:embed="rId9"/>
                <a:stretch>
                  <a:fillRect b="-6667"/>
                </a:stretch>
              </a:blipFill>
            </p:spPr>
            <p:txBody>
              <a:bodyPr/>
              <a:lstStyle/>
              <a:p>
                <a:r>
                  <a:rPr lang="zh-CN" altLang="en-US">
                    <a:noFill/>
                  </a:rPr>
                  <a:t> </a:t>
                </a:r>
              </a:p>
            </p:txBody>
          </p:sp>
        </mc:Fallback>
      </mc:AlternateContent>
      <p:cxnSp>
        <p:nvCxnSpPr>
          <p:cNvPr id="83" name="直接箭头连接符 82">
            <a:extLst>
              <a:ext uri="{FF2B5EF4-FFF2-40B4-BE49-F238E27FC236}">
                <a16:creationId xmlns:a16="http://schemas.microsoft.com/office/drawing/2014/main" id="{0B51A58D-240A-6A2C-625C-46C24A15B89D}"/>
              </a:ext>
            </a:extLst>
          </p:cNvPr>
          <p:cNvCxnSpPr/>
          <p:nvPr/>
        </p:nvCxnSpPr>
        <p:spPr>
          <a:xfrm>
            <a:off x="848296" y="4133917"/>
            <a:ext cx="372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043F9844-93FF-86DD-4087-6436971EC65E}"/>
                  </a:ext>
                </a:extLst>
              </p:cNvPr>
              <p:cNvSpPr/>
              <p:nvPr/>
            </p:nvSpPr>
            <p:spPr>
              <a:xfrm>
                <a:off x="4204015" y="4060339"/>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84" name="矩形 83">
                <a:extLst>
                  <a:ext uri="{FF2B5EF4-FFF2-40B4-BE49-F238E27FC236}">
                    <a16:creationId xmlns:a16="http://schemas.microsoft.com/office/drawing/2014/main" id="{043F9844-93FF-86DD-4087-6436971EC65E}"/>
                  </a:ext>
                </a:extLst>
              </p:cNvPr>
              <p:cNvSpPr>
                <a:spLocks noRot="1" noChangeAspect="1" noMove="1" noResize="1" noEditPoints="1" noAdjustHandles="1" noChangeArrowheads="1" noChangeShapeType="1" noTextEdit="1"/>
              </p:cNvSpPr>
              <p:nvPr/>
            </p:nvSpPr>
            <p:spPr>
              <a:xfrm>
                <a:off x="4204015" y="4060339"/>
                <a:ext cx="367985" cy="369332"/>
              </a:xfrm>
              <a:prstGeom prst="rect">
                <a:avLst/>
              </a:prstGeom>
              <a:blipFill>
                <a:blip r:embed="rId10"/>
                <a:stretch>
                  <a:fillRect/>
                </a:stretch>
              </a:blipFill>
            </p:spPr>
            <p:txBody>
              <a:bodyPr/>
              <a:lstStyle/>
              <a:p>
                <a:r>
                  <a:rPr lang="zh-CN" altLang="en-US">
                    <a:noFill/>
                  </a:rPr>
                  <a:t> </a:t>
                </a:r>
              </a:p>
            </p:txBody>
          </p:sp>
        </mc:Fallback>
      </mc:AlternateContent>
      <p:cxnSp>
        <p:nvCxnSpPr>
          <p:cNvPr id="85" name="直接箭头连接符 84">
            <a:extLst>
              <a:ext uri="{FF2B5EF4-FFF2-40B4-BE49-F238E27FC236}">
                <a16:creationId xmlns:a16="http://schemas.microsoft.com/office/drawing/2014/main" id="{94734F93-0E81-00EB-FD46-1593A193415A}"/>
              </a:ext>
            </a:extLst>
          </p:cNvPr>
          <p:cNvCxnSpPr/>
          <p:nvPr/>
        </p:nvCxnSpPr>
        <p:spPr>
          <a:xfrm flipV="1">
            <a:off x="1094418" y="1802197"/>
            <a:ext cx="0" cy="2544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9FA238F-CADB-507B-6ADB-ED770BCE973E}"/>
              </a:ext>
            </a:extLst>
          </p:cNvPr>
          <p:cNvCxnSpPr/>
          <p:nvPr/>
        </p:nvCxnSpPr>
        <p:spPr>
          <a:xfrm flipV="1">
            <a:off x="1865977" y="1818678"/>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16503C3F-6ECD-3D01-C800-8BD88000BBE8}"/>
              </a:ext>
            </a:extLst>
          </p:cNvPr>
          <p:cNvSpPr/>
          <p:nvPr/>
        </p:nvSpPr>
        <p:spPr>
          <a:xfrm rot="16200000">
            <a:off x="1825155" y="353019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7B0AE480-158C-FDE2-CF08-A70D925CBAA0}"/>
              </a:ext>
            </a:extLst>
          </p:cNvPr>
          <p:cNvSpPr/>
          <p:nvPr/>
        </p:nvSpPr>
        <p:spPr>
          <a:xfrm rot="16200000">
            <a:off x="1825754" y="238649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29B30AF5-7615-BBA9-3D74-EFFD775E0D73}"/>
              </a:ext>
            </a:extLst>
          </p:cNvPr>
          <p:cNvCxnSpPr/>
          <p:nvPr/>
        </p:nvCxnSpPr>
        <p:spPr>
          <a:xfrm rot="5400000" flipV="1">
            <a:off x="2494353" y="2449886"/>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F9504978-082B-B8CD-7BC8-108323486E54}"/>
              </a:ext>
            </a:extLst>
          </p:cNvPr>
          <p:cNvSpPr/>
          <p:nvPr/>
        </p:nvSpPr>
        <p:spPr>
          <a:xfrm>
            <a:off x="1822025" y="352989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68AA6134-1579-9A1A-41D0-016E0935FA9A}"/>
              </a:ext>
            </a:extLst>
          </p:cNvPr>
          <p:cNvSpPr/>
          <p:nvPr/>
        </p:nvSpPr>
        <p:spPr>
          <a:xfrm>
            <a:off x="2965724" y="353049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连接符 97">
            <a:extLst>
              <a:ext uri="{FF2B5EF4-FFF2-40B4-BE49-F238E27FC236}">
                <a16:creationId xmlns:a16="http://schemas.microsoft.com/office/drawing/2014/main" id="{EC5E18F2-D0CA-727E-E4E6-C8DB8B9D35E6}"/>
              </a:ext>
            </a:extLst>
          </p:cNvPr>
          <p:cNvCxnSpPr/>
          <p:nvPr/>
        </p:nvCxnSpPr>
        <p:spPr>
          <a:xfrm rot="5400000" flipV="1">
            <a:off x="2494352" y="1308498"/>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D71FE05F-DC5B-F700-0FBD-760B46674596}"/>
              </a:ext>
            </a:extLst>
          </p:cNvPr>
          <p:cNvSpPr/>
          <p:nvPr/>
        </p:nvSpPr>
        <p:spPr>
          <a:xfrm>
            <a:off x="1822024" y="2388507"/>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84A1B74D-A43F-A5F8-6F4C-37658FE98B97}"/>
              </a:ext>
            </a:extLst>
          </p:cNvPr>
          <p:cNvSpPr/>
          <p:nvPr/>
        </p:nvSpPr>
        <p:spPr>
          <a:xfrm>
            <a:off x="2965723" y="2389106"/>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1" name="直接连接符 100">
            <a:extLst>
              <a:ext uri="{FF2B5EF4-FFF2-40B4-BE49-F238E27FC236}">
                <a16:creationId xmlns:a16="http://schemas.microsoft.com/office/drawing/2014/main" id="{B49A0B32-8356-82C4-7324-3905E6BE8A82}"/>
              </a:ext>
            </a:extLst>
          </p:cNvPr>
          <p:cNvCxnSpPr/>
          <p:nvPr/>
        </p:nvCxnSpPr>
        <p:spPr>
          <a:xfrm flipV="1">
            <a:off x="3004596" y="1823758"/>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725D6A28-F706-7408-FE74-012C6D129A59}"/>
              </a:ext>
            </a:extLst>
          </p:cNvPr>
          <p:cNvSpPr/>
          <p:nvPr/>
        </p:nvSpPr>
        <p:spPr>
          <a:xfrm rot="16200000">
            <a:off x="2963774" y="353527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6C8D1041-0EA2-C9FB-BFBD-4B5A5073FCC5}"/>
              </a:ext>
            </a:extLst>
          </p:cNvPr>
          <p:cNvSpPr/>
          <p:nvPr/>
        </p:nvSpPr>
        <p:spPr>
          <a:xfrm rot="16200000">
            <a:off x="2964373" y="239157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5" name="矩形 104">
                <a:extLst>
                  <a:ext uri="{FF2B5EF4-FFF2-40B4-BE49-F238E27FC236}">
                    <a16:creationId xmlns:a16="http://schemas.microsoft.com/office/drawing/2014/main" id="{62DBE0E4-E5AE-582C-8C36-20977D0115FB}"/>
                  </a:ext>
                </a:extLst>
              </p:cNvPr>
              <p:cNvSpPr/>
              <p:nvPr/>
            </p:nvSpPr>
            <p:spPr>
              <a:xfrm>
                <a:off x="1241689" y="3515870"/>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000</m:t>
                          </m:r>
                        </m:sub>
                      </m:sSub>
                    </m:oMath>
                  </m:oMathPara>
                </a14:m>
                <a:endParaRPr lang="zh-CN" altLang="en-US" dirty="0"/>
              </a:p>
            </p:txBody>
          </p:sp>
        </mc:Choice>
        <mc:Fallback xmlns="">
          <p:sp>
            <p:nvSpPr>
              <p:cNvPr id="105" name="矩形 104">
                <a:extLst>
                  <a:ext uri="{FF2B5EF4-FFF2-40B4-BE49-F238E27FC236}">
                    <a16:creationId xmlns:a16="http://schemas.microsoft.com/office/drawing/2014/main" id="{62DBE0E4-E5AE-582C-8C36-20977D0115FB}"/>
                  </a:ext>
                </a:extLst>
              </p:cNvPr>
              <p:cNvSpPr>
                <a:spLocks noRot="1" noChangeAspect="1" noMove="1" noResize="1" noEditPoints="1" noAdjustHandles="1" noChangeArrowheads="1" noChangeShapeType="1" noTextEdit="1"/>
              </p:cNvSpPr>
              <p:nvPr/>
            </p:nvSpPr>
            <p:spPr>
              <a:xfrm>
                <a:off x="1241689" y="3515870"/>
                <a:ext cx="664797"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FA964811-2521-5E37-8E87-56AD3144AF9B}"/>
                  </a:ext>
                </a:extLst>
              </p:cNvPr>
              <p:cNvSpPr/>
              <p:nvPr/>
            </p:nvSpPr>
            <p:spPr>
              <a:xfrm>
                <a:off x="2963774" y="3529895"/>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100</m:t>
                          </m:r>
                        </m:sub>
                      </m:sSub>
                    </m:oMath>
                  </m:oMathPara>
                </a14:m>
                <a:endParaRPr lang="zh-CN" altLang="en-US" dirty="0"/>
              </a:p>
            </p:txBody>
          </p:sp>
        </mc:Choice>
        <mc:Fallback xmlns="">
          <p:sp>
            <p:nvSpPr>
              <p:cNvPr id="107" name="矩形 106">
                <a:extLst>
                  <a:ext uri="{FF2B5EF4-FFF2-40B4-BE49-F238E27FC236}">
                    <a16:creationId xmlns:a16="http://schemas.microsoft.com/office/drawing/2014/main" id="{FA964811-2521-5E37-8E87-56AD3144AF9B}"/>
                  </a:ext>
                </a:extLst>
              </p:cNvPr>
              <p:cNvSpPr>
                <a:spLocks noRot="1" noChangeAspect="1" noMove="1" noResize="1" noEditPoints="1" noAdjustHandles="1" noChangeArrowheads="1" noChangeShapeType="1" noTextEdit="1"/>
              </p:cNvSpPr>
              <p:nvPr/>
            </p:nvSpPr>
            <p:spPr>
              <a:xfrm>
                <a:off x="2963774" y="3529895"/>
                <a:ext cx="659476"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A09564C1-2B08-42AB-4429-96595316B6F1}"/>
                  </a:ext>
                </a:extLst>
              </p:cNvPr>
              <p:cNvSpPr/>
              <p:nvPr/>
            </p:nvSpPr>
            <p:spPr>
              <a:xfrm>
                <a:off x="1263390" y="2051235"/>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010</m:t>
                          </m:r>
                        </m:sub>
                      </m:sSub>
                    </m:oMath>
                  </m:oMathPara>
                </a14:m>
                <a:endParaRPr lang="zh-CN" altLang="en-US" dirty="0"/>
              </a:p>
            </p:txBody>
          </p:sp>
        </mc:Choice>
        <mc:Fallback xmlns="">
          <p:sp>
            <p:nvSpPr>
              <p:cNvPr id="108" name="矩形 107">
                <a:extLst>
                  <a:ext uri="{FF2B5EF4-FFF2-40B4-BE49-F238E27FC236}">
                    <a16:creationId xmlns:a16="http://schemas.microsoft.com/office/drawing/2014/main" id="{A09564C1-2B08-42AB-4429-96595316B6F1}"/>
                  </a:ext>
                </a:extLst>
              </p:cNvPr>
              <p:cNvSpPr>
                <a:spLocks noRot="1" noChangeAspect="1" noMove="1" noResize="1" noEditPoints="1" noAdjustHandles="1" noChangeArrowheads="1" noChangeShapeType="1" noTextEdit="1"/>
              </p:cNvSpPr>
              <p:nvPr/>
            </p:nvSpPr>
            <p:spPr>
              <a:xfrm>
                <a:off x="1263390" y="2051235"/>
                <a:ext cx="664797" cy="369332"/>
              </a:xfrm>
              <a:prstGeom prst="rect">
                <a:avLst/>
              </a:prstGeom>
              <a:blipFill>
                <a:blip r:embed="rId13"/>
                <a:stretch>
                  <a:fillRect/>
                </a:stretch>
              </a:blipFill>
            </p:spPr>
            <p:txBody>
              <a:bodyPr/>
              <a:lstStyle/>
              <a:p>
                <a:r>
                  <a:rPr lang="zh-CN" altLang="en-US">
                    <a:noFill/>
                  </a:rPr>
                  <a:t> </a:t>
                </a:r>
              </a:p>
            </p:txBody>
          </p:sp>
        </mc:Fallback>
      </mc:AlternateContent>
      <p:cxnSp>
        <p:nvCxnSpPr>
          <p:cNvPr id="122" name="直接连接符 121">
            <a:extLst>
              <a:ext uri="{FF2B5EF4-FFF2-40B4-BE49-F238E27FC236}">
                <a16:creationId xmlns:a16="http://schemas.microsoft.com/office/drawing/2014/main" id="{4C35DEAA-A664-9EBC-EFC9-E68B8A3A1D15}"/>
              </a:ext>
            </a:extLst>
          </p:cNvPr>
          <p:cNvCxnSpPr/>
          <p:nvPr/>
        </p:nvCxnSpPr>
        <p:spPr>
          <a:xfrm flipV="1">
            <a:off x="2375431" y="1404238"/>
            <a:ext cx="0" cy="2241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891252B8-9475-3F52-DBF0-94DCA615E942}"/>
              </a:ext>
            </a:extLst>
          </p:cNvPr>
          <p:cNvCxnSpPr/>
          <p:nvPr/>
        </p:nvCxnSpPr>
        <p:spPr>
          <a:xfrm>
            <a:off x="1954997" y="3156277"/>
            <a:ext cx="2169640" cy="0"/>
          </a:xfrm>
          <a:prstGeom prst="line">
            <a:avLst/>
          </a:prstGeom>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9FC6852D-0230-A58B-7109-FDCC4D5BF317}"/>
              </a:ext>
            </a:extLst>
          </p:cNvPr>
          <p:cNvSpPr/>
          <p:nvPr/>
        </p:nvSpPr>
        <p:spPr>
          <a:xfrm>
            <a:off x="2331479" y="311545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8" name="直接连接符 127">
            <a:extLst>
              <a:ext uri="{FF2B5EF4-FFF2-40B4-BE49-F238E27FC236}">
                <a16:creationId xmlns:a16="http://schemas.microsoft.com/office/drawing/2014/main" id="{50E51EC1-085F-F9FD-F9EC-906FE6B44799}"/>
              </a:ext>
            </a:extLst>
          </p:cNvPr>
          <p:cNvCxnSpPr/>
          <p:nvPr/>
        </p:nvCxnSpPr>
        <p:spPr>
          <a:xfrm>
            <a:off x="1937878" y="2014889"/>
            <a:ext cx="21867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D0FD7C9F-C96B-2A70-08DD-6B0E2725F751}"/>
              </a:ext>
            </a:extLst>
          </p:cNvPr>
          <p:cNvSpPr/>
          <p:nvPr/>
        </p:nvSpPr>
        <p:spPr>
          <a:xfrm>
            <a:off x="2331478" y="1974067"/>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a:extLst>
              <a:ext uri="{FF2B5EF4-FFF2-40B4-BE49-F238E27FC236}">
                <a16:creationId xmlns:a16="http://schemas.microsoft.com/office/drawing/2014/main" id="{B0D5442A-DA74-F06D-F918-95E01EAE3FE9}"/>
              </a:ext>
            </a:extLst>
          </p:cNvPr>
          <p:cNvCxnSpPr/>
          <p:nvPr/>
        </p:nvCxnSpPr>
        <p:spPr>
          <a:xfrm flipV="1">
            <a:off x="3514050" y="1409318"/>
            <a:ext cx="0" cy="22416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F19F5E02-FCBC-8657-D24C-37042B7A711C}"/>
              </a:ext>
            </a:extLst>
          </p:cNvPr>
          <p:cNvSpPr/>
          <p:nvPr/>
        </p:nvSpPr>
        <p:spPr>
          <a:xfrm rot="16200000">
            <a:off x="3473228" y="3120834"/>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63F88AA9-E556-3422-AFB2-20ACC5DD7BE2}"/>
              </a:ext>
            </a:extLst>
          </p:cNvPr>
          <p:cNvSpPr/>
          <p:nvPr/>
        </p:nvSpPr>
        <p:spPr>
          <a:xfrm rot="16200000">
            <a:off x="3473827" y="1977135"/>
            <a:ext cx="81643" cy="8164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55FCE733-B362-C6E9-6D26-471ACE429974}"/>
                  </a:ext>
                </a:extLst>
              </p:cNvPr>
              <p:cNvSpPr/>
              <p:nvPr/>
            </p:nvSpPr>
            <p:spPr>
              <a:xfrm>
                <a:off x="3473228" y="3115455"/>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101</m:t>
                          </m:r>
                        </m:sub>
                      </m:sSub>
                    </m:oMath>
                  </m:oMathPara>
                </a14:m>
                <a:endParaRPr lang="zh-CN" altLang="en-US" dirty="0"/>
              </a:p>
            </p:txBody>
          </p:sp>
        </mc:Choice>
        <mc:Fallback xmlns="">
          <p:sp>
            <p:nvSpPr>
              <p:cNvPr id="134" name="矩形 133">
                <a:extLst>
                  <a:ext uri="{FF2B5EF4-FFF2-40B4-BE49-F238E27FC236}">
                    <a16:creationId xmlns:a16="http://schemas.microsoft.com/office/drawing/2014/main" id="{55FCE733-B362-C6E9-6D26-471ACE429974}"/>
                  </a:ext>
                </a:extLst>
              </p:cNvPr>
              <p:cNvSpPr>
                <a:spLocks noRot="1" noChangeAspect="1" noMove="1" noResize="1" noEditPoints="1" noAdjustHandles="1" noChangeArrowheads="1" noChangeShapeType="1" noTextEdit="1"/>
              </p:cNvSpPr>
              <p:nvPr/>
            </p:nvSpPr>
            <p:spPr>
              <a:xfrm>
                <a:off x="3473228" y="3115455"/>
                <a:ext cx="659476"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F6C1C565-7C02-B682-198D-42C15B6872E5}"/>
                  </a:ext>
                </a:extLst>
              </p:cNvPr>
              <p:cNvSpPr/>
              <p:nvPr/>
            </p:nvSpPr>
            <p:spPr>
              <a:xfrm>
                <a:off x="1822024" y="1647138"/>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011</m:t>
                          </m:r>
                        </m:sub>
                      </m:sSub>
                    </m:oMath>
                  </m:oMathPara>
                </a14:m>
                <a:endParaRPr lang="zh-CN" altLang="en-US" dirty="0"/>
              </a:p>
            </p:txBody>
          </p:sp>
        </mc:Choice>
        <mc:Fallback xmlns="">
          <p:sp>
            <p:nvSpPr>
              <p:cNvPr id="135" name="矩形 134">
                <a:extLst>
                  <a:ext uri="{FF2B5EF4-FFF2-40B4-BE49-F238E27FC236}">
                    <a16:creationId xmlns:a16="http://schemas.microsoft.com/office/drawing/2014/main" id="{F6C1C565-7C02-B682-198D-42C15B6872E5}"/>
                  </a:ext>
                </a:extLst>
              </p:cNvPr>
              <p:cNvSpPr>
                <a:spLocks noRot="1" noChangeAspect="1" noMove="1" noResize="1" noEditPoints="1" noAdjustHandles="1" noChangeArrowheads="1" noChangeShapeType="1" noTextEdit="1"/>
              </p:cNvSpPr>
              <p:nvPr/>
            </p:nvSpPr>
            <p:spPr>
              <a:xfrm>
                <a:off x="1822024" y="1647138"/>
                <a:ext cx="664797"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E57541C9-C747-D575-041F-DE5CE6C4FC61}"/>
                  </a:ext>
                </a:extLst>
              </p:cNvPr>
              <p:cNvSpPr/>
              <p:nvPr/>
            </p:nvSpPr>
            <p:spPr>
              <a:xfrm>
                <a:off x="3467502" y="1636795"/>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111</m:t>
                          </m:r>
                        </m:sub>
                      </m:sSub>
                    </m:oMath>
                  </m:oMathPara>
                </a14:m>
                <a:endParaRPr lang="zh-CN" altLang="en-US" dirty="0"/>
              </a:p>
            </p:txBody>
          </p:sp>
        </mc:Choice>
        <mc:Fallback xmlns="">
          <p:sp>
            <p:nvSpPr>
              <p:cNvPr id="136" name="矩形 135">
                <a:extLst>
                  <a:ext uri="{FF2B5EF4-FFF2-40B4-BE49-F238E27FC236}">
                    <a16:creationId xmlns:a16="http://schemas.microsoft.com/office/drawing/2014/main" id="{E57541C9-C747-D575-041F-DE5CE6C4FC61}"/>
                  </a:ext>
                </a:extLst>
              </p:cNvPr>
              <p:cNvSpPr>
                <a:spLocks noRot="1" noChangeAspect="1" noMove="1" noResize="1" noEditPoints="1" noAdjustHandles="1" noChangeArrowheads="1" noChangeShapeType="1" noTextEdit="1"/>
              </p:cNvSpPr>
              <p:nvPr/>
            </p:nvSpPr>
            <p:spPr>
              <a:xfrm>
                <a:off x="3467502" y="1636795"/>
                <a:ext cx="659476" cy="369332"/>
              </a:xfrm>
              <a:prstGeom prst="rect">
                <a:avLst/>
              </a:prstGeom>
              <a:blipFill>
                <a:blip r:embed="rId16"/>
                <a:stretch>
                  <a:fillRect/>
                </a:stretch>
              </a:blipFill>
            </p:spPr>
            <p:txBody>
              <a:bodyPr/>
              <a:lstStyle/>
              <a:p>
                <a:r>
                  <a:rPr lang="zh-CN" altLang="en-US">
                    <a:noFill/>
                  </a:rPr>
                  <a:t> </a:t>
                </a:r>
              </a:p>
            </p:txBody>
          </p:sp>
        </mc:Fallback>
      </mc:AlternateContent>
      <p:cxnSp>
        <p:nvCxnSpPr>
          <p:cNvPr id="154" name="直接连接符 153">
            <a:extLst>
              <a:ext uri="{FF2B5EF4-FFF2-40B4-BE49-F238E27FC236}">
                <a16:creationId xmlns:a16="http://schemas.microsoft.com/office/drawing/2014/main" id="{EB2BBF9F-C932-F99B-1C78-53988C2B362B}"/>
              </a:ext>
            </a:extLst>
          </p:cNvPr>
          <p:cNvCxnSpPr>
            <a:stCxn id="103" idx="5"/>
            <a:endCxn id="133" idx="1"/>
          </p:cNvCxnSpPr>
          <p:nvPr/>
        </p:nvCxnSpPr>
        <p:spPr>
          <a:xfrm flipV="1">
            <a:off x="3034060" y="2046822"/>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CBEC597F-2557-1DFE-E734-353921537E24}"/>
              </a:ext>
            </a:extLst>
          </p:cNvPr>
          <p:cNvCxnSpPr/>
          <p:nvPr/>
        </p:nvCxnSpPr>
        <p:spPr>
          <a:xfrm flipV="1">
            <a:off x="3029688" y="3190011"/>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CD4E024B-BB2D-4091-B33F-1649BF7C92F3}"/>
              </a:ext>
            </a:extLst>
          </p:cNvPr>
          <p:cNvCxnSpPr/>
          <p:nvPr/>
        </p:nvCxnSpPr>
        <p:spPr>
          <a:xfrm flipV="1">
            <a:off x="1906798" y="2046844"/>
            <a:ext cx="451723" cy="3567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039DA56C-B06F-FACB-F136-620BC16D32C9}"/>
              </a:ext>
            </a:extLst>
          </p:cNvPr>
          <p:cNvCxnSpPr/>
          <p:nvPr/>
        </p:nvCxnSpPr>
        <p:spPr>
          <a:xfrm flipV="1">
            <a:off x="1891642" y="3196499"/>
            <a:ext cx="451723" cy="356709"/>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F1A5EED0-FCB6-6C86-057A-EFC03B009094}"/>
              </a:ext>
            </a:extLst>
          </p:cNvPr>
          <p:cNvCxnSpPr/>
          <p:nvPr/>
        </p:nvCxnSpPr>
        <p:spPr>
          <a:xfrm>
            <a:off x="3554871" y="3156276"/>
            <a:ext cx="56976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47A73954-394C-6D5C-1509-E8D7BEA4CF50}"/>
              </a:ext>
            </a:extLst>
          </p:cNvPr>
          <p:cNvCxnSpPr/>
          <p:nvPr/>
        </p:nvCxnSpPr>
        <p:spPr>
          <a:xfrm rot="16200000">
            <a:off x="2097057" y="1701728"/>
            <a:ext cx="569765"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2" name="矩形 171">
                <a:extLst>
                  <a:ext uri="{FF2B5EF4-FFF2-40B4-BE49-F238E27FC236}">
                    <a16:creationId xmlns:a16="http://schemas.microsoft.com/office/drawing/2014/main" id="{9647CCE7-033C-935C-8501-3EF47DC8749A}"/>
                  </a:ext>
                </a:extLst>
              </p:cNvPr>
              <p:cNvSpPr/>
              <p:nvPr/>
            </p:nvSpPr>
            <p:spPr>
              <a:xfrm>
                <a:off x="1849835" y="3100845"/>
                <a:ext cx="664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001</m:t>
                          </m:r>
                        </m:sub>
                      </m:sSub>
                    </m:oMath>
                  </m:oMathPara>
                </a14:m>
                <a:endParaRPr lang="zh-CN" altLang="en-US" dirty="0"/>
              </a:p>
            </p:txBody>
          </p:sp>
        </mc:Choice>
        <mc:Fallback xmlns="">
          <p:sp>
            <p:nvSpPr>
              <p:cNvPr id="172" name="矩形 171">
                <a:extLst>
                  <a:ext uri="{FF2B5EF4-FFF2-40B4-BE49-F238E27FC236}">
                    <a16:creationId xmlns:a16="http://schemas.microsoft.com/office/drawing/2014/main" id="{9647CCE7-033C-935C-8501-3EF47DC8749A}"/>
                  </a:ext>
                </a:extLst>
              </p:cNvPr>
              <p:cNvSpPr>
                <a:spLocks noRot="1" noChangeAspect="1" noMove="1" noResize="1" noEditPoints="1" noAdjustHandles="1" noChangeArrowheads="1" noChangeShapeType="1" noTextEdit="1"/>
              </p:cNvSpPr>
              <p:nvPr/>
            </p:nvSpPr>
            <p:spPr>
              <a:xfrm>
                <a:off x="1849835" y="3100845"/>
                <a:ext cx="664797" cy="36933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矩形 172">
                <a:extLst>
                  <a:ext uri="{FF2B5EF4-FFF2-40B4-BE49-F238E27FC236}">
                    <a16:creationId xmlns:a16="http://schemas.microsoft.com/office/drawing/2014/main" id="{F83FA7F4-9311-F52F-4427-E24C296F337F}"/>
                  </a:ext>
                </a:extLst>
              </p:cNvPr>
              <p:cNvSpPr/>
              <p:nvPr/>
            </p:nvSpPr>
            <p:spPr>
              <a:xfrm>
                <a:off x="2958048" y="2051235"/>
                <a:ext cx="6594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110</m:t>
                          </m:r>
                        </m:sub>
                      </m:sSub>
                    </m:oMath>
                  </m:oMathPara>
                </a14:m>
                <a:endParaRPr lang="zh-CN" altLang="en-US" dirty="0"/>
              </a:p>
            </p:txBody>
          </p:sp>
        </mc:Choice>
        <mc:Fallback xmlns="">
          <p:sp>
            <p:nvSpPr>
              <p:cNvPr id="173" name="矩形 172">
                <a:extLst>
                  <a:ext uri="{FF2B5EF4-FFF2-40B4-BE49-F238E27FC236}">
                    <a16:creationId xmlns:a16="http://schemas.microsoft.com/office/drawing/2014/main" id="{F83FA7F4-9311-F52F-4427-E24C296F337F}"/>
                  </a:ext>
                </a:extLst>
              </p:cNvPr>
              <p:cNvSpPr>
                <a:spLocks noRot="1" noChangeAspect="1" noMove="1" noResize="1" noEditPoints="1" noAdjustHandles="1" noChangeArrowheads="1" noChangeShapeType="1" noTextEdit="1"/>
              </p:cNvSpPr>
              <p:nvPr/>
            </p:nvSpPr>
            <p:spPr>
              <a:xfrm>
                <a:off x="2958048" y="2051235"/>
                <a:ext cx="659476" cy="369332"/>
              </a:xfrm>
              <a:prstGeom prst="rect">
                <a:avLst/>
              </a:prstGeom>
              <a:blipFill>
                <a:blip r:embed="rId18"/>
                <a:stretch>
                  <a:fillRect/>
                </a:stretch>
              </a:blipFill>
            </p:spPr>
            <p:txBody>
              <a:bodyPr/>
              <a:lstStyle/>
              <a:p>
                <a:r>
                  <a:rPr lang="zh-CN" altLang="en-US">
                    <a:noFill/>
                  </a:rPr>
                  <a:t> </a:t>
                </a:r>
              </a:p>
            </p:txBody>
          </p:sp>
        </mc:Fallback>
      </mc:AlternateContent>
      <p:cxnSp>
        <p:nvCxnSpPr>
          <p:cNvPr id="174" name="直接连接符 173">
            <a:extLst>
              <a:ext uri="{FF2B5EF4-FFF2-40B4-BE49-F238E27FC236}">
                <a16:creationId xmlns:a16="http://schemas.microsoft.com/office/drawing/2014/main" id="{7FACFF0F-0A2F-E7AD-EBCD-998927C7367D}"/>
              </a:ext>
            </a:extLst>
          </p:cNvPr>
          <p:cNvCxnSpPr/>
          <p:nvPr/>
        </p:nvCxnSpPr>
        <p:spPr>
          <a:xfrm flipV="1">
            <a:off x="957253" y="3891557"/>
            <a:ext cx="451723" cy="356709"/>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矩形 174">
                <a:extLst>
                  <a:ext uri="{FF2B5EF4-FFF2-40B4-BE49-F238E27FC236}">
                    <a16:creationId xmlns:a16="http://schemas.microsoft.com/office/drawing/2014/main" id="{4B3FFB06-A7E8-89A1-A41A-13CBCCC2110D}"/>
                  </a:ext>
                </a:extLst>
              </p:cNvPr>
              <p:cNvSpPr/>
              <p:nvPr/>
            </p:nvSpPr>
            <p:spPr>
              <a:xfrm>
                <a:off x="1345235" y="3797470"/>
                <a:ext cx="353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oMath>
                  </m:oMathPara>
                </a14:m>
                <a:endParaRPr lang="zh-CN" altLang="en-US" dirty="0"/>
              </a:p>
            </p:txBody>
          </p:sp>
        </mc:Choice>
        <mc:Fallback xmlns="">
          <p:sp>
            <p:nvSpPr>
              <p:cNvPr id="175" name="矩形 174">
                <a:extLst>
                  <a:ext uri="{FF2B5EF4-FFF2-40B4-BE49-F238E27FC236}">
                    <a16:creationId xmlns:a16="http://schemas.microsoft.com/office/drawing/2014/main" id="{4B3FFB06-A7E8-89A1-A41A-13CBCCC2110D}"/>
                  </a:ext>
                </a:extLst>
              </p:cNvPr>
              <p:cNvSpPr>
                <a:spLocks noRot="1" noChangeAspect="1" noMove="1" noResize="1" noEditPoints="1" noAdjustHandles="1" noChangeArrowheads="1" noChangeShapeType="1" noTextEdit="1"/>
              </p:cNvSpPr>
              <p:nvPr/>
            </p:nvSpPr>
            <p:spPr>
              <a:xfrm>
                <a:off x="1345235" y="3797470"/>
                <a:ext cx="353751" cy="36933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矩形 175">
                <a:extLst>
                  <a:ext uri="{FF2B5EF4-FFF2-40B4-BE49-F238E27FC236}">
                    <a16:creationId xmlns:a16="http://schemas.microsoft.com/office/drawing/2014/main" id="{ACF4F7DF-D3C5-50BF-473C-58342EEA56E7}"/>
                  </a:ext>
                </a:extLst>
              </p:cNvPr>
              <p:cNvSpPr/>
              <p:nvPr/>
            </p:nvSpPr>
            <p:spPr>
              <a:xfrm>
                <a:off x="2619656" y="2550175"/>
                <a:ext cx="382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oMath>
                  </m:oMathPara>
                </a14:m>
                <a:endParaRPr lang="zh-CN" altLang="en-US" dirty="0"/>
              </a:p>
            </p:txBody>
          </p:sp>
        </mc:Choice>
        <mc:Fallback xmlns="">
          <p:sp>
            <p:nvSpPr>
              <p:cNvPr id="176" name="矩形 175">
                <a:extLst>
                  <a:ext uri="{FF2B5EF4-FFF2-40B4-BE49-F238E27FC236}">
                    <a16:creationId xmlns:a16="http://schemas.microsoft.com/office/drawing/2014/main" id="{ACF4F7DF-D3C5-50BF-473C-58342EEA56E7}"/>
                  </a:ext>
                </a:extLst>
              </p:cNvPr>
              <p:cNvSpPr>
                <a:spLocks noRot="1" noChangeAspect="1" noMove="1" noResize="1" noEditPoints="1" noAdjustHandles="1" noChangeArrowheads="1" noChangeShapeType="1" noTextEdit="1"/>
              </p:cNvSpPr>
              <p:nvPr/>
            </p:nvSpPr>
            <p:spPr>
              <a:xfrm>
                <a:off x="2619656" y="2550175"/>
                <a:ext cx="382604" cy="369332"/>
              </a:xfrm>
              <a:prstGeom prst="rect">
                <a:avLst/>
              </a:prstGeom>
              <a:blipFill>
                <a:blip r:embed="rId20"/>
                <a:stretch>
                  <a:fillRect b="-6557"/>
                </a:stretch>
              </a:blipFill>
            </p:spPr>
            <p:txBody>
              <a:bodyPr/>
              <a:lstStyle/>
              <a:p>
                <a:r>
                  <a:rPr lang="zh-CN" altLang="en-US">
                    <a:noFill/>
                  </a:rPr>
                  <a:t> </a:t>
                </a:r>
              </a:p>
            </p:txBody>
          </p:sp>
        </mc:Fallback>
      </mc:AlternateContent>
      <p:grpSp>
        <p:nvGrpSpPr>
          <p:cNvPr id="177" name="组合 176">
            <a:extLst>
              <a:ext uri="{FF2B5EF4-FFF2-40B4-BE49-F238E27FC236}">
                <a16:creationId xmlns:a16="http://schemas.microsoft.com/office/drawing/2014/main" id="{F1FBE860-19E9-D2DE-BCAB-A4C94CF954C2}"/>
              </a:ext>
            </a:extLst>
          </p:cNvPr>
          <p:cNvGrpSpPr/>
          <p:nvPr/>
        </p:nvGrpSpPr>
        <p:grpSpPr>
          <a:xfrm>
            <a:off x="1862244" y="2360901"/>
            <a:ext cx="660456" cy="369332"/>
            <a:chOff x="1157788" y="1939579"/>
            <a:chExt cx="660456" cy="369332"/>
          </a:xfrm>
        </p:grpSpPr>
        <p:cxnSp>
          <p:nvCxnSpPr>
            <p:cNvPr id="183" name="直接箭头连接符 182">
              <a:extLst>
                <a:ext uri="{FF2B5EF4-FFF2-40B4-BE49-F238E27FC236}">
                  <a16:creationId xmlns:a16="http://schemas.microsoft.com/office/drawing/2014/main" id="{CC94E2D3-1840-CA3F-3704-191A44A0BB19}"/>
                </a:ext>
              </a:extLst>
            </p:cNvPr>
            <p:cNvCxnSpPr/>
            <p:nvPr/>
          </p:nvCxnSpPr>
          <p:spPr>
            <a:xfrm>
              <a:off x="1157788" y="2261979"/>
              <a:ext cx="66045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4" name="矩形 183">
                  <a:extLst>
                    <a:ext uri="{FF2B5EF4-FFF2-40B4-BE49-F238E27FC236}">
                      <a16:creationId xmlns:a16="http://schemas.microsoft.com/office/drawing/2014/main" id="{C38D6AA2-9BD2-1E55-A859-2317FA1BDA81}"/>
                    </a:ext>
                  </a:extLst>
                </p:cNvPr>
                <p:cNvSpPr/>
                <p:nvPr/>
              </p:nvSpPr>
              <p:spPr>
                <a:xfrm>
                  <a:off x="1259706" y="1939579"/>
                  <a:ext cx="4389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𝑡</m:t>
                            </m:r>
                          </m:e>
                          <m:sub>
                            <m:r>
                              <a:rPr lang="en-US" altLang="zh-CN" b="0" i="1" smtClean="0">
                                <a:solidFill>
                                  <a:srgbClr val="FF0000"/>
                                </a:solidFill>
                                <a:latin typeface="Cambria Math" panose="02040503050406030204" pitchFamily="18" charset="0"/>
                              </a:rPr>
                              <m:t>𝑥</m:t>
                            </m:r>
                          </m:sub>
                        </m:sSub>
                      </m:oMath>
                    </m:oMathPara>
                  </a14:m>
                  <a:endParaRPr lang="zh-CN" altLang="en-US" dirty="0">
                    <a:solidFill>
                      <a:srgbClr val="FF0000"/>
                    </a:solidFill>
                  </a:endParaRPr>
                </a:p>
              </p:txBody>
            </p:sp>
          </mc:Choice>
          <mc:Fallback xmlns="">
            <p:sp>
              <p:nvSpPr>
                <p:cNvPr id="186" name="矩形 185"/>
                <p:cNvSpPr>
                  <a:spLocks noRot="1" noChangeAspect="1" noMove="1" noResize="1" noEditPoints="1" noAdjustHandles="1" noChangeArrowheads="1" noChangeShapeType="1" noTextEdit="1"/>
                </p:cNvSpPr>
                <p:nvPr/>
              </p:nvSpPr>
              <p:spPr>
                <a:xfrm>
                  <a:off x="1259706" y="1939579"/>
                  <a:ext cx="438966" cy="369332"/>
                </a:xfrm>
                <a:prstGeom prst="rect">
                  <a:avLst/>
                </a:prstGeom>
                <a:blipFill>
                  <a:blip r:embed="rId22"/>
                  <a:stretch>
                    <a:fillRect/>
                  </a:stretch>
                </a:blipFill>
              </p:spPr>
              <p:txBody>
                <a:bodyPr/>
                <a:lstStyle/>
                <a:p>
                  <a:r>
                    <a:rPr lang="zh-CN" altLang="en-US">
                      <a:noFill/>
                    </a:rPr>
                    <a:t> </a:t>
                  </a:r>
                </a:p>
              </p:txBody>
            </p:sp>
          </mc:Fallback>
        </mc:AlternateContent>
      </p:grpSp>
      <p:grpSp>
        <p:nvGrpSpPr>
          <p:cNvPr id="185" name="组合 184">
            <a:extLst>
              <a:ext uri="{FF2B5EF4-FFF2-40B4-BE49-F238E27FC236}">
                <a16:creationId xmlns:a16="http://schemas.microsoft.com/office/drawing/2014/main" id="{3525FCC1-1CE8-18FF-5177-5111C3D3CDE3}"/>
              </a:ext>
            </a:extLst>
          </p:cNvPr>
          <p:cNvGrpSpPr/>
          <p:nvPr/>
        </p:nvGrpSpPr>
        <p:grpSpPr>
          <a:xfrm>
            <a:off x="2243235" y="1641927"/>
            <a:ext cx="1166278" cy="2233026"/>
            <a:chOff x="1538779" y="1220605"/>
            <a:chExt cx="1166278" cy="2233026"/>
          </a:xfrm>
        </p:grpSpPr>
        <p:sp>
          <p:nvSpPr>
            <p:cNvPr id="189" name="椭圆 188">
              <a:extLst>
                <a:ext uri="{FF2B5EF4-FFF2-40B4-BE49-F238E27FC236}">
                  <a16:creationId xmlns:a16="http://schemas.microsoft.com/office/drawing/2014/main" id="{68B5E010-C0BA-6442-E767-527A057A7318}"/>
                </a:ext>
              </a:extLst>
            </p:cNvPr>
            <p:cNvSpPr/>
            <p:nvPr/>
          </p:nvSpPr>
          <p:spPr>
            <a:xfrm>
              <a:off x="1818245" y="1967185"/>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3B09149B-65E3-1840-A45E-2CABCF691F88}"/>
                </a:ext>
              </a:extLst>
            </p:cNvPr>
            <p:cNvSpPr/>
            <p:nvPr/>
          </p:nvSpPr>
          <p:spPr>
            <a:xfrm>
              <a:off x="2335527" y="1560977"/>
              <a:ext cx="81643" cy="81643"/>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3" name="组合 192">
              <a:extLst>
                <a:ext uri="{FF2B5EF4-FFF2-40B4-BE49-F238E27FC236}">
                  <a16:creationId xmlns:a16="http://schemas.microsoft.com/office/drawing/2014/main" id="{748F1B2B-B6FB-44DB-D806-57FB488EABA7}"/>
                </a:ext>
              </a:extLst>
            </p:cNvPr>
            <p:cNvGrpSpPr/>
            <p:nvPr/>
          </p:nvGrpSpPr>
          <p:grpSpPr>
            <a:xfrm>
              <a:off x="1538779" y="1220605"/>
              <a:ext cx="1166278" cy="2233026"/>
              <a:chOff x="1538779" y="1220605"/>
              <a:chExt cx="1166278" cy="2233026"/>
            </a:xfrm>
          </p:grpSpPr>
          <p:cxnSp>
            <p:nvCxnSpPr>
              <p:cNvPr id="194" name="直接连接符 193">
                <a:extLst>
                  <a:ext uri="{FF2B5EF4-FFF2-40B4-BE49-F238E27FC236}">
                    <a16:creationId xmlns:a16="http://schemas.microsoft.com/office/drawing/2014/main" id="{2EC4C618-139A-FD9C-9A4B-3D36A32918F9}"/>
                  </a:ext>
                </a:extLst>
              </p:cNvPr>
              <p:cNvCxnSpPr/>
              <p:nvPr/>
            </p:nvCxnSpPr>
            <p:spPr>
              <a:xfrm flipV="1">
                <a:off x="1902043" y="2768689"/>
                <a:ext cx="451723" cy="35670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DFC5F583-70D9-79CB-1BAE-C89A85DDB6C6}"/>
                  </a:ext>
                </a:extLst>
              </p:cNvPr>
              <p:cNvCxnSpPr/>
              <p:nvPr/>
            </p:nvCxnSpPr>
            <p:spPr>
              <a:xfrm flipV="1">
                <a:off x="1893703" y="1626234"/>
                <a:ext cx="451723" cy="3567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6" name="椭圆 195">
                <a:extLst>
                  <a:ext uri="{FF2B5EF4-FFF2-40B4-BE49-F238E27FC236}">
                    <a16:creationId xmlns:a16="http://schemas.microsoft.com/office/drawing/2014/main" id="{224848FF-6E3A-7300-3C34-6C2B655FD28A}"/>
                  </a:ext>
                </a:extLst>
              </p:cNvPr>
              <p:cNvSpPr/>
              <p:nvPr/>
            </p:nvSpPr>
            <p:spPr>
              <a:xfrm>
                <a:off x="1818246" y="3108573"/>
                <a:ext cx="81643" cy="8164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7" name="直接连接符 196">
                <a:extLst>
                  <a:ext uri="{FF2B5EF4-FFF2-40B4-BE49-F238E27FC236}">
                    <a16:creationId xmlns:a16="http://schemas.microsoft.com/office/drawing/2014/main" id="{4EE2481E-5F83-ACFC-3B61-82A51B62BB7C}"/>
                  </a:ext>
                </a:extLst>
              </p:cNvPr>
              <p:cNvCxnSpPr>
                <a:stCxn id="189" idx="4"/>
                <a:endCxn id="196" idx="0"/>
              </p:cNvCxnSpPr>
              <p:nvPr/>
            </p:nvCxnSpPr>
            <p:spPr>
              <a:xfrm>
                <a:off x="1859067" y="2048828"/>
                <a:ext cx="1" cy="1059745"/>
              </a:xfrm>
              <a:prstGeom prst="line">
                <a:avLst/>
              </a:prstGeom>
              <a:ln w="1905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8" name="椭圆 197">
                <a:extLst>
                  <a:ext uri="{FF2B5EF4-FFF2-40B4-BE49-F238E27FC236}">
                    <a16:creationId xmlns:a16="http://schemas.microsoft.com/office/drawing/2014/main" id="{5E5C8B1A-8185-0F01-B718-CC185EB511CE}"/>
                  </a:ext>
                </a:extLst>
              </p:cNvPr>
              <p:cNvSpPr/>
              <p:nvPr/>
            </p:nvSpPr>
            <p:spPr>
              <a:xfrm>
                <a:off x="2335528" y="2702365"/>
                <a:ext cx="81643" cy="81643"/>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9" name="直接连接符 198">
                <a:extLst>
                  <a:ext uri="{FF2B5EF4-FFF2-40B4-BE49-F238E27FC236}">
                    <a16:creationId xmlns:a16="http://schemas.microsoft.com/office/drawing/2014/main" id="{A19C38E7-BA14-B048-2640-8B7EA36DE73D}"/>
                  </a:ext>
                </a:extLst>
              </p:cNvPr>
              <p:cNvCxnSpPr>
                <a:stCxn id="192" idx="4"/>
                <a:endCxn id="198" idx="0"/>
              </p:cNvCxnSpPr>
              <p:nvPr/>
            </p:nvCxnSpPr>
            <p:spPr>
              <a:xfrm>
                <a:off x="2376349" y="1642620"/>
                <a:ext cx="1" cy="1059745"/>
              </a:xfrm>
              <a:prstGeom prst="line">
                <a:avLst/>
              </a:prstGeom>
              <a:ln w="3175">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0" name="矩形 199">
                    <a:extLst>
                      <a:ext uri="{FF2B5EF4-FFF2-40B4-BE49-F238E27FC236}">
                        <a16:creationId xmlns:a16="http://schemas.microsoft.com/office/drawing/2014/main" id="{A72C7E48-CA99-17C8-33FC-5026E4B93D21}"/>
                      </a:ext>
                    </a:extLst>
                  </p:cNvPr>
                  <p:cNvSpPr/>
                  <p:nvPr/>
                </p:nvSpPr>
                <p:spPr>
                  <a:xfrm>
                    <a:off x="1579889" y="1657617"/>
                    <a:ext cx="37144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𝑎</m:t>
                          </m:r>
                        </m:oMath>
                      </m:oMathPara>
                    </a14:m>
                    <a:endParaRPr lang="zh-CN" altLang="en-US" dirty="0">
                      <a:solidFill>
                        <a:srgbClr val="FF0000"/>
                      </a:solidFill>
                    </a:endParaRPr>
                  </a:p>
                </p:txBody>
              </p:sp>
            </mc:Choice>
            <mc:Fallback xmlns="">
              <p:sp>
                <p:nvSpPr>
                  <p:cNvPr id="166" name="矩形 165"/>
                  <p:cNvSpPr>
                    <a:spLocks noRot="1" noChangeAspect="1" noMove="1" noResize="1" noEditPoints="1" noAdjustHandles="1" noChangeArrowheads="1" noChangeShapeType="1" noTextEdit="1"/>
                  </p:cNvSpPr>
                  <p:nvPr/>
                </p:nvSpPr>
                <p:spPr>
                  <a:xfrm>
                    <a:off x="1579889" y="1657617"/>
                    <a:ext cx="371447"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矩形 200">
                    <a:extLst>
                      <a:ext uri="{FF2B5EF4-FFF2-40B4-BE49-F238E27FC236}">
                        <a16:creationId xmlns:a16="http://schemas.microsoft.com/office/drawing/2014/main" id="{D72D260C-E87A-A6D7-D73D-8D2BAAE54A11}"/>
                      </a:ext>
                    </a:extLst>
                  </p:cNvPr>
                  <p:cNvSpPr/>
                  <p:nvPr/>
                </p:nvSpPr>
                <p:spPr>
                  <a:xfrm>
                    <a:off x="1538779" y="3084299"/>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𝑏</m:t>
                          </m:r>
                        </m:oMath>
                      </m:oMathPara>
                    </a14:m>
                    <a:endParaRPr lang="zh-CN" altLang="en-US" dirty="0">
                      <a:solidFill>
                        <a:srgbClr val="FF0000"/>
                      </a:solidFill>
                    </a:endParaRPr>
                  </a:p>
                </p:txBody>
              </p:sp>
            </mc:Choice>
            <mc:Fallback xmlns="">
              <p:sp>
                <p:nvSpPr>
                  <p:cNvPr id="168" name="矩形 167"/>
                  <p:cNvSpPr>
                    <a:spLocks noRot="1" noChangeAspect="1" noMove="1" noResize="1" noEditPoints="1" noAdjustHandles="1" noChangeArrowheads="1" noChangeShapeType="1" noTextEdit="1"/>
                  </p:cNvSpPr>
                  <p:nvPr/>
                </p:nvSpPr>
                <p:spPr>
                  <a:xfrm>
                    <a:off x="1538779" y="3084299"/>
                    <a:ext cx="367665" cy="369332"/>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79B330C3-098E-5562-99D5-DF54447FD1B8}"/>
                      </a:ext>
                    </a:extLst>
                  </p:cNvPr>
                  <p:cNvSpPr/>
                  <p:nvPr/>
                </p:nvSpPr>
                <p:spPr>
                  <a:xfrm>
                    <a:off x="2291818" y="1220605"/>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𝑐</m:t>
                          </m:r>
                        </m:oMath>
                      </m:oMathPara>
                    </a14:m>
                    <a:endParaRPr lang="zh-CN" altLang="en-US" dirty="0">
                      <a:solidFill>
                        <a:srgbClr val="FF0000"/>
                      </a:solidFill>
                    </a:endParaRPr>
                  </a:p>
                </p:txBody>
              </p:sp>
            </mc:Choice>
            <mc:Fallback xmlns="">
              <p:sp>
                <p:nvSpPr>
                  <p:cNvPr id="169" name="矩形 168"/>
                  <p:cNvSpPr>
                    <a:spLocks noRot="1" noChangeAspect="1" noMove="1" noResize="1" noEditPoints="1" noAdjustHandles="1" noChangeArrowheads="1" noChangeShapeType="1" noTextEdit="1"/>
                  </p:cNvSpPr>
                  <p:nvPr/>
                </p:nvSpPr>
                <p:spPr>
                  <a:xfrm>
                    <a:off x="2291818" y="1220605"/>
                    <a:ext cx="350672" cy="369332"/>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FC3274CC-1AE2-2119-D8DD-DB2C5D9886AD}"/>
                      </a:ext>
                    </a:extLst>
                  </p:cNvPr>
                  <p:cNvSpPr/>
                  <p:nvPr/>
                </p:nvSpPr>
                <p:spPr>
                  <a:xfrm>
                    <a:off x="2327133" y="2435005"/>
                    <a:ext cx="3779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𝑑</m:t>
                          </m:r>
                        </m:oMath>
                      </m:oMathPara>
                    </a14:m>
                    <a:endParaRPr lang="zh-CN" altLang="en-US" dirty="0">
                      <a:solidFill>
                        <a:srgbClr val="FF0000"/>
                      </a:solidFill>
                    </a:endParaRPr>
                  </a:p>
                </p:txBody>
              </p:sp>
            </mc:Choice>
            <mc:Fallback xmlns="">
              <p:sp>
                <p:nvSpPr>
                  <p:cNvPr id="170" name="矩形 169"/>
                  <p:cNvSpPr>
                    <a:spLocks noRot="1" noChangeAspect="1" noMove="1" noResize="1" noEditPoints="1" noAdjustHandles="1" noChangeArrowheads="1" noChangeShapeType="1" noTextEdit="1"/>
                  </p:cNvSpPr>
                  <p:nvPr/>
                </p:nvSpPr>
                <p:spPr>
                  <a:xfrm>
                    <a:off x="2327133" y="2435005"/>
                    <a:ext cx="377924" cy="369332"/>
                  </a:xfrm>
                  <a:prstGeom prst="rect">
                    <a:avLst/>
                  </a:prstGeom>
                  <a:blipFill>
                    <a:blip r:embed="rId26"/>
                    <a:stretch>
                      <a:fillRect/>
                    </a:stretch>
                  </a:blipFill>
                </p:spPr>
                <p:txBody>
                  <a:bodyPr/>
                  <a:lstStyle/>
                  <a:p>
                    <a:r>
                      <a:rPr lang="zh-CN" altLang="en-US">
                        <a:noFill/>
                      </a:rPr>
                      <a:t> </a:t>
                    </a:r>
                  </a:p>
                </p:txBody>
              </p:sp>
            </mc:Fallback>
          </mc:AlternateContent>
        </p:grpSp>
      </p:grpSp>
      <p:grpSp>
        <p:nvGrpSpPr>
          <p:cNvPr id="204" name="组合 203">
            <a:extLst>
              <a:ext uri="{FF2B5EF4-FFF2-40B4-BE49-F238E27FC236}">
                <a16:creationId xmlns:a16="http://schemas.microsoft.com/office/drawing/2014/main" id="{D57CD7AC-3D68-24B1-F3A6-4AF729DF5FA8}"/>
              </a:ext>
            </a:extLst>
          </p:cNvPr>
          <p:cNvGrpSpPr/>
          <p:nvPr/>
        </p:nvGrpSpPr>
        <p:grpSpPr>
          <a:xfrm>
            <a:off x="2580082" y="3115455"/>
            <a:ext cx="446597" cy="866258"/>
            <a:chOff x="1875626" y="2694133"/>
            <a:chExt cx="446597" cy="866258"/>
          </a:xfrm>
        </p:grpSpPr>
        <p:sp>
          <p:nvSpPr>
            <p:cNvPr id="205" name="右大括号 204">
              <a:extLst>
                <a:ext uri="{FF2B5EF4-FFF2-40B4-BE49-F238E27FC236}">
                  <a16:creationId xmlns:a16="http://schemas.microsoft.com/office/drawing/2014/main" id="{A9740C66-C43D-CBFB-6945-5D87446FFB89}"/>
                </a:ext>
              </a:extLst>
            </p:cNvPr>
            <p:cNvSpPr/>
            <p:nvPr/>
          </p:nvSpPr>
          <p:spPr>
            <a:xfrm>
              <a:off x="1914763" y="2694133"/>
              <a:ext cx="145519" cy="412694"/>
            </a:xfrm>
            <a:prstGeom prst="rightBrace">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67FE4615-928C-4779-3FC1-585AA6874B27}"/>
                    </a:ext>
                  </a:extLst>
                </p:cNvPr>
                <p:cNvSpPr/>
                <p:nvPr/>
              </p:nvSpPr>
              <p:spPr>
                <a:xfrm>
                  <a:off x="1875626" y="3169130"/>
                  <a:ext cx="446597"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𝑡</m:t>
                            </m:r>
                          </m:e>
                          <m:sub>
                            <m:r>
                              <a:rPr lang="en-US" altLang="zh-CN" b="0" i="1" smtClean="0">
                                <a:solidFill>
                                  <a:schemeClr val="accent6"/>
                                </a:solidFill>
                                <a:latin typeface="Cambria Math" panose="02040503050406030204" pitchFamily="18" charset="0"/>
                              </a:rPr>
                              <m:t>𝑦</m:t>
                            </m:r>
                          </m:sub>
                        </m:sSub>
                      </m:oMath>
                    </m:oMathPara>
                  </a14:m>
                  <a:endParaRPr lang="zh-CN" altLang="en-US" dirty="0">
                    <a:solidFill>
                      <a:schemeClr val="accent6"/>
                    </a:solidFill>
                  </a:endParaRPr>
                </a:p>
              </p:txBody>
            </p:sp>
          </mc:Choice>
          <mc:Fallback xmlns="">
            <p:sp>
              <p:nvSpPr>
                <p:cNvPr id="188" name="矩形 187"/>
                <p:cNvSpPr>
                  <a:spLocks noRot="1" noChangeAspect="1" noMove="1" noResize="1" noEditPoints="1" noAdjustHandles="1" noChangeArrowheads="1" noChangeShapeType="1" noTextEdit="1"/>
                </p:cNvSpPr>
                <p:nvPr/>
              </p:nvSpPr>
              <p:spPr>
                <a:xfrm>
                  <a:off x="1875626" y="3169130"/>
                  <a:ext cx="446597" cy="391261"/>
                </a:xfrm>
                <a:prstGeom prst="rect">
                  <a:avLst/>
                </a:prstGeom>
                <a:blipFill>
                  <a:blip r:embed="rId27"/>
                  <a:stretch>
                    <a:fillRect b="-3125"/>
                  </a:stretch>
                </a:blipFill>
              </p:spPr>
              <p:txBody>
                <a:bodyPr/>
                <a:lstStyle/>
                <a:p>
                  <a:r>
                    <a:rPr lang="zh-CN" altLang="en-US">
                      <a:noFill/>
                    </a:rPr>
                    <a:t> </a:t>
                  </a:r>
                </a:p>
              </p:txBody>
            </p:sp>
          </mc:Fallback>
        </mc:AlternateContent>
        <p:cxnSp>
          <p:nvCxnSpPr>
            <p:cNvPr id="207" name="直接箭头连接符 206">
              <a:extLst>
                <a:ext uri="{FF2B5EF4-FFF2-40B4-BE49-F238E27FC236}">
                  <a16:creationId xmlns:a16="http://schemas.microsoft.com/office/drawing/2014/main" id="{6F781709-9DD5-3489-445E-E286F01B0223}"/>
                </a:ext>
              </a:extLst>
            </p:cNvPr>
            <p:cNvCxnSpPr/>
            <p:nvPr/>
          </p:nvCxnSpPr>
          <p:spPr>
            <a:xfrm>
              <a:off x="2127835" y="2900480"/>
              <a:ext cx="0" cy="39275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8" name="组合 207">
            <a:extLst>
              <a:ext uri="{FF2B5EF4-FFF2-40B4-BE49-F238E27FC236}">
                <a16:creationId xmlns:a16="http://schemas.microsoft.com/office/drawing/2014/main" id="{FB36ABA5-EB9E-3D82-720B-DDAA5E890197}"/>
              </a:ext>
            </a:extLst>
          </p:cNvPr>
          <p:cNvGrpSpPr/>
          <p:nvPr/>
        </p:nvGrpSpPr>
        <p:grpSpPr>
          <a:xfrm>
            <a:off x="2265554" y="2448415"/>
            <a:ext cx="1178358" cy="719992"/>
            <a:chOff x="1561098" y="2027093"/>
            <a:chExt cx="1178358" cy="719992"/>
          </a:xfrm>
        </p:grpSpPr>
        <p:sp>
          <p:nvSpPr>
            <p:cNvPr id="209" name="椭圆 208">
              <a:extLst>
                <a:ext uri="{FF2B5EF4-FFF2-40B4-BE49-F238E27FC236}">
                  <a16:creationId xmlns:a16="http://schemas.microsoft.com/office/drawing/2014/main" id="{89ACBD67-C8C6-97D3-B556-BED5FFC96984}"/>
                </a:ext>
              </a:extLst>
            </p:cNvPr>
            <p:cNvSpPr/>
            <p:nvPr/>
          </p:nvSpPr>
          <p:spPr>
            <a:xfrm rot="16200000">
              <a:off x="1818244" y="2614894"/>
              <a:ext cx="81643" cy="81643"/>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E64089D4-17B9-8DA0-DE0D-92A1039DFE17}"/>
                </a:ext>
              </a:extLst>
            </p:cNvPr>
            <p:cNvSpPr/>
            <p:nvPr/>
          </p:nvSpPr>
          <p:spPr>
            <a:xfrm rot="16200000">
              <a:off x="2335526" y="2208686"/>
              <a:ext cx="81643" cy="81643"/>
            </a:xfrm>
            <a:prstGeom prst="ellipse">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连接符 210">
              <a:extLst>
                <a:ext uri="{FF2B5EF4-FFF2-40B4-BE49-F238E27FC236}">
                  <a16:creationId xmlns:a16="http://schemas.microsoft.com/office/drawing/2014/main" id="{CF8C6D82-766A-6F4B-25B6-80B923C0172D}"/>
                </a:ext>
              </a:extLst>
            </p:cNvPr>
            <p:cNvCxnSpPr/>
            <p:nvPr/>
          </p:nvCxnSpPr>
          <p:spPr>
            <a:xfrm flipV="1">
              <a:off x="1901974" y="2275849"/>
              <a:ext cx="451723" cy="35670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B1375C71-D785-5D3A-8F99-7D7E5D75060D}"/>
                    </a:ext>
                  </a:extLst>
                </p:cNvPr>
                <p:cNvSpPr/>
                <p:nvPr/>
              </p:nvSpPr>
              <p:spPr>
                <a:xfrm>
                  <a:off x="1561098" y="2377753"/>
                  <a:ext cx="3564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𝑒</m:t>
                        </m:r>
                      </m:oMath>
                    </m:oMathPara>
                  </a14:m>
                  <a:endParaRPr lang="zh-CN" altLang="en-US" dirty="0">
                    <a:solidFill>
                      <a:schemeClr val="accent6"/>
                    </a:solidFill>
                  </a:endParaRPr>
                </a:p>
              </p:txBody>
            </p:sp>
          </mc:Choice>
          <mc:Fallback xmlns="">
            <p:sp>
              <p:nvSpPr>
                <p:cNvPr id="180" name="矩形 179"/>
                <p:cNvSpPr>
                  <a:spLocks noRot="1" noChangeAspect="1" noMove="1" noResize="1" noEditPoints="1" noAdjustHandles="1" noChangeArrowheads="1" noChangeShapeType="1" noTextEdit="1"/>
                </p:cNvSpPr>
                <p:nvPr/>
              </p:nvSpPr>
              <p:spPr>
                <a:xfrm>
                  <a:off x="1561098" y="2377753"/>
                  <a:ext cx="356443" cy="369332"/>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矩形 212">
                  <a:extLst>
                    <a:ext uri="{FF2B5EF4-FFF2-40B4-BE49-F238E27FC236}">
                      <a16:creationId xmlns:a16="http://schemas.microsoft.com/office/drawing/2014/main" id="{EEFA72B4-8921-B260-B2B1-ED15DC0455CE}"/>
                    </a:ext>
                  </a:extLst>
                </p:cNvPr>
                <p:cNvSpPr/>
                <p:nvPr/>
              </p:nvSpPr>
              <p:spPr>
                <a:xfrm>
                  <a:off x="2368521" y="2027093"/>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6"/>
                            </a:solidFill>
                            <a:latin typeface="Cambria Math" panose="02040503050406030204" pitchFamily="18" charset="0"/>
                          </a:rPr>
                          <m:t>𝑓</m:t>
                        </m:r>
                      </m:oMath>
                    </m:oMathPara>
                  </a14:m>
                  <a:endParaRPr lang="zh-CN" altLang="en-US" dirty="0">
                    <a:solidFill>
                      <a:schemeClr val="accent6"/>
                    </a:solidFill>
                  </a:endParaRPr>
                </a:p>
              </p:txBody>
            </p:sp>
          </mc:Choice>
          <mc:Fallback xmlns="">
            <p:sp>
              <p:nvSpPr>
                <p:cNvPr id="181" name="矩形 180"/>
                <p:cNvSpPr>
                  <a:spLocks noRot="1" noChangeAspect="1" noMove="1" noResize="1" noEditPoints="1" noAdjustHandles="1" noChangeArrowheads="1" noChangeShapeType="1" noTextEdit="1"/>
                </p:cNvSpPr>
                <p:nvPr/>
              </p:nvSpPr>
              <p:spPr>
                <a:xfrm>
                  <a:off x="2368521" y="2027093"/>
                  <a:ext cx="370935" cy="369332"/>
                </a:xfrm>
                <a:prstGeom prst="rect">
                  <a:avLst/>
                </a:prstGeom>
                <a:blipFill>
                  <a:blip r:embed="rId29"/>
                  <a:stretch>
                    <a:fillRect b="-13115"/>
                  </a:stretch>
                </a:blipFill>
              </p:spPr>
              <p:txBody>
                <a:bodyPr/>
                <a:lstStyle/>
                <a:p>
                  <a:r>
                    <a:rPr lang="zh-CN" altLang="en-US">
                      <a:noFill/>
                    </a:rPr>
                    <a:t> </a:t>
                  </a:r>
                </a:p>
              </p:txBody>
            </p:sp>
          </mc:Fallback>
        </mc:AlternateContent>
      </p:grpSp>
      <p:sp>
        <p:nvSpPr>
          <p:cNvPr id="214" name="椭圆 213">
            <a:extLst>
              <a:ext uri="{FF2B5EF4-FFF2-40B4-BE49-F238E27FC236}">
                <a16:creationId xmlns:a16="http://schemas.microsoft.com/office/drawing/2014/main" id="{0826ABA7-BF63-BE8F-5CA7-9EDC533BD119}"/>
              </a:ext>
            </a:extLst>
          </p:cNvPr>
          <p:cNvSpPr/>
          <p:nvPr/>
        </p:nvSpPr>
        <p:spPr>
          <a:xfrm rot="16200000">
            <a:off x="2731375" y="2895631"/>
            <a:ext cx="81643" cy="81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5" name="组合 214">
            <a:extLst>
              <a:ext uri="{FF2B5EF4-FFF2-40B4-BE49-F238E27FC236}">
                <a16:creationId xmlns:a16="http://schemas.microsoft.com/office/drawing/2014/main" id="{FCA8CB30-5EBA-12C0-38B8-C203DD3C8413}"/>
              </a:ext>
            </a:extLst>
          </p:cNvPr>
          <p:cNvGrpSpPr/>
          <p:nvPr/>
        </p:nvGrpSpPr>
        <p:grpSpPr>
          <a:xfrm>
            <a:off x="1335258" y="2549099"/>
            <a:ext cx="1383304" cy="448201"/>
            <a:chOff x="707002" y="2651017"/>
            <a:chExt cx="1383304" cy="448201"/>
          </a:xfrm>
        </p:grpSpPr>
        <p:sp>
          <p:nvSpPr>
            <p:cNvPr id="216" name="右大括号 215">
              <a:extLst>
                <a:ext uri="{FF2B5EF4-FFF2-40B4-BE49-F238E27FC236}">
                  <a16:creationId xmlns:a16="http://schemas.microsoft.com/office/drawing/2014/main" id="{C3F195FF-70A7-46A1-3BD5-8784EEF8BC3E}"/>
                </a:ext>
              </a:extLst>
            </p:cNvPr>
            <p:cNvSpPr/>
            <p:nvPr/>
          </p:nvSpPr>
          <p:spPr>
            <a:xfrm rot="13739279">
              <a:off x="1886499" y="2895411"/>
              <a:ext cx="172720" cy="234894"/>
            </a:xfrm>
            <a:prstGeom prst="rightBrace">
              <a:avLst>
                <a:gd name="adj1" fmla="val 0"/>
                <a:gd name="adj2" fmla="val 5397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7" name="直接箭头连接符 216">
              <a:extLst>
                <a:ext uri="{FF2B5EF4-FFF2-40B4-BE49-F238E27FC236}">
                  <a16:creationId xmlns:a16="http://schemas.microsoft.com/office/drawing/2014/main" id="{05DDE305-49E0-FD9C-F073-43714FFA76F3}"/>
                </a:ext>
              </a:extLst>
            </p:cNvPr>
            <p:cNvCxnSpPr/>
            <p:nvPr/>
          </p:nvCxnSpPr>
          <p:spPr>
            <a:xfrm flipH="1" flipV="1">
              <a:off x="1045330" y="2885862"/>
              <a:ext cx="814961" cy="69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8" name="矩形 217">
                  <a:extLst>
                    <a:ext uri="{FF2B5EF4-FFF2-40B4-BE49-F238E27FC236}">
                      <a16:creationId xmlns:a16="http://schemas.microsoft.com/office/drawing/2014/main" id="{20254FCB-C8FF-7B8F-89E8-5E567EDBBA04}"/>
                    </a:ext>
                  </a:extLst>
                </p:cNvPr>
                <p:cNvSpPr/>
                <p:nvPr/>
              </p:nvSpPr>
              <p:spPr>
                <a:xfrm>
                  <a:off x="707002" y="2651017"/>
                  <a:ext cx="428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𝑡</m:t>
                            </m:r>
                          </m:e>
                          <m:sub>
                            <m:r>
                              <a:rPr lang="en-US" altLang="zh-CN" b="0" i="1" smtClean="0">
                                <a:solidFill>
                                  <a:schemeClr val="tx1"/>
                                </a:solidFill>
                                <a:latin typeface="Cambria Math" panose="02040503050406030204" pitchFamily="18" charset="0"/>
                              </a:rPr>
                              <m:t>𝑧</m:t>
                            </m:r>
                          </m:sub>
                        </m:sSub>
                      </m:oMath>
                    </m:oMathPara>
                  </a14:m>
                  <a:endParaRPr lang="zh-CN" altLang="en-US" dirty="0">
                    <a:solidFill>
                      <a:schemeClr val="tx1"/>
                    </a:solidFill>
                  </a:endParaRPr>
                </a:p>
              </p:txBody>
            </p:sp>
          </mc:Choice>
          <mc:Fallback xmlns="">
            <p:sp>
              <p:nvSpPr>
                <p:cNvPr id="191" name="矩形 190"/>
                <p:cNvSpPr>
                  <a:spLocks noRot="1" noChangeAspect="1" noMove="1" noResize="1" noEditPoints="1" noAdjustHandles="1" noChangeArrowheads="1" noChangeShapeType="1" noTextEdit="1"/>
                </p:cNvSpPr>
                <p:nvPr/>
              </p:nvSpPr>
              <p:spPr>
                <a:xfrm>
                  <a:off x="707002" y="2651017"/>
                  <a:ext cx="428579" cy="369332"/>
                </a:xfrm>
                <a:prstGeom prst="rect">
                  <a:avLst/>
                </a:prstGeom>
                <a:blipFill>
                  <a:blip r:embed="rId3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4474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2" grpId="0"/>
      <p:bldP spid="94" grpId="0"/>
      <p:bldP spid="95" grpId="0"/>
      <p:bldP spid="96" grpId="0"/>
      <p:bldP spid="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762939" y="2230979"/>
            <a:ext cx="5619426" cy="707886"/>
          </a:xfrm>
          <a:prstGeom prst="rect">
            <a:avLst/>
          </a:prstGeom>
          <a:noFill/>
        </p:spPr>
        <p:txBody>
          <a:bodyPr wrap="square" rtlCol="0">
            <a:spAutoFit/>
          </a:bodyPr>
          <a:lstStyle/>
          <a:p>
            <a:r>
              <a:rPr lang="en-US" altLang="zh-CN" sz="4000" b="1" dirty="0">
                <a:solidFill>
                  <a:schemeClr val="tx1">
                    <a:lumMod val="75000"/>
                    <a:lumOff val="25000"/>
                  </a:schemeClr>
                </a:solidFill>
                <a:latin typeface="Arial" panose="020B0604020202020204" pitchFamily="34" charset="0"/>
              </a:rPr>
              <a:t>Thanks for Listening</a:t>
            </a:r>
          </a:p>
        </p:txBody>
      </p:sp>
      <p:sp>
        <p:nvSpPr>
          <p:cNvPr id="10" name="文本框 9"/>
          <p:cNvSpPr txBox="1"/>
          <p:nvPr/>
        </p:nvSpPr>
        <p:spPr>
          <a:xfrm rot="840000">
            <a:off x="6656197" y="2020069"/>
            <a:ext cx="1895475" cy="1397000"/>
          </a:xfrm>
          <a:prstGeom prst="rect">
            <a:avLst/>
          </a:prstGeom>
          <a:noFill/>
        </p:spPr>
        <p:txBody>
          <a:bodyPr wrap="square" rtlCol="0">
            <a:spAutoFit/>
          </a:bodyPr>
          <a:lstStyle/>
          <a:p>
            <a:r>
              <a:rPr lang="zh-CN" altLang="en-US" sz="8000" b="1" dirty="0">
                <a:solidFill>
                  <a:srgbClr val="005BAC"/>
                </a:solidFill>
                <a:latin typeface="微软雅黑" panose="020B0503020204020204" charset="-122"/>
                <a:ea typeface="微软雅黑" panose="020B0503020204020204" charset="-122"/>
              </a:rPr>
              <a:t>！</a:t>
            </a:r>
          </a:p>
        </p:txBody>
      </p:sp>
    </p:spTree>
    <p:extLst>
      <p:ext uri="{BB962C8B-B14F-4D97-AF65-F5344CB8AC3E}">
        <p14:creationId xmlns:p14="http://schemas.microsoft.com/office/powerpoint/2010/main" val="272925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EF470EB-CC78-45AD-9B12-BE6525A2E6C0}"/>
              </a:ext>
            </a:extLst>
          </p:cNvPr>
          <p:cNvSpPr txBox="1"/>
          <p:nvPr/>
        </p:nvSpPr>
        <p:spPr>
          <a:xfrm>
            <a:off x="592434" y="2243141"/>
            <a:ext cx="7972669" cy="646331"/>
          </a:xfrm>
          <a:prstGeom prst="rect">
            <a:avLst/>
          </a:prstGeom>
          <a:noFill/>
        </p:spPr>
        <p:txBody>
          <a:bodyPr wrap="square" rtlCol="0">
            <a:spAutoFit/>
          </a:bodyPr>
          <a:lstStyle/>
          <a:p>
            <a:pPr algn="ctr"/>
            <a:r>
              <a:rPr lang="en-US" altLang="zh-CN" sz="3600" b="1" dirty="0">
                <a:solidFill>
                  <a:srgbClr val="FF0000"/>
                </a:solidFill>
                <a:latin typeface="微软雅黑" panose="020B0503020204020204" pitchFamily="34" charset="-122"/>
                <a:ea typeface="微软雅黑" panose="020B0503020204020204" pitchFamily="34" charset="-122"/>
              </a:rPr>
              <a:t>E</a:t>
            </a: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uclidean </a:t>
            </a:r>
            <a:r>
              <a:rPr lang="en-US" altLang="zh-CN" sz="3600" b="1" dirty="0">
                <a:solidFill>
                  <a:srgbClr val="FF0000"/>
                </a:solidFill>
                <a:latin typeface="微软雅黑" panose="020B0503020204020204" pitchFamily="34" charset="-122"/>
                <a:ea typeface="微软雅黑" panose="020B0503020204020204" pitchFamily="34" charset="-122"/>
              </a:rPr>
              <a:t>S</a:t>
            </a: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igned </a:t>
            </a:r>
            <a:r>
              <a:rPr lang="en-US" altLang="zh-CN" sz="3600" b="1" dirty="0">
                <a:solidFill>
                  <a:srgbClr val="FF0000"/>
                </a:solidFill>
                <a:latin typeface="微软雅黑" panose="020B0503020204020204" pitchFamily="34" charset="-122"/>
                <a:ea typeface="微软雅黑" panose="020B0503020204020204" pitchFamily="34" charset="-122"/>
              </a:rPr>
              <a:t>D</a:t>
            </a: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istance </a:t>
            </a:r>
            <a:r>
              <a:rPr lang="en-US" altLang="zh-CN" sz="3600" b="1" dirty="0">
                <a:solidFill>
                  <a:srgbClr val="FF0000"/>
                </a:solidFill>
                <a:latin typeface="微软雅黑" panose="020B0503020204020204" pitchFamily="34" charset="-122"/>
                <a:ea typeface="微软雅黑" panose="020B0503020204020204" pitchFamily="34" charset="-122"/>
              </a:rPr>
              <a:t>F</a:t>
            </a: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ield</a:t>
            </a:r>
            <a:r>
              <a:rPr lang="en-US" altLang="zh-CN" sz="3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[1]</a:t>
            </a:r>
            <a:endPar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615880" y="4811902"/>
            <a:ext cx="7916934" cy="246221"/>
          </a:xfrm>
          <a:prstGeom prst="rect">
            <a:avLst/>
          </a:prstGeom>
        </p:spPr>
        <p:txBody>
          <a:bodyPr wrap="square">
            <a:spAutoFit/>
          </a:bodyPr>
          <a:lstStyle/>
          <a:p>
            <a:r>
              <a:rPr lang="en-US" altLang="zh-CN" sz="1000" dirty="0">
                <a:solidFill>
                  <a:srgbClr val="222222"/>
                </a:solidFill>
                <a:latin typeface="Arial" panose="020B0604020202020204" pitchFamily="34" charset="0"/>
              </a:rPr>
              <a:t>[1] </a:t>
            </a:r>
            <a:r>
              <a:rPr lang="en-US" altLang="zh-CN" sz="1000" baseline="30000" dirty="0">
                <a:solidFill>
                  <a:srgbClr val="222222"/>
                </a:solidFill>
              </a:rPr>
              <a:t>*</a:t>
            </a:r>
            <a:r>
              <a:rPr lang="en-US" altLang="zh-CN" sz="1000" dirty="0" err="1">
                <a:solidFill>
                  <a:srgbClr val="222222"/>
                </a:solidFill>
              </a:rPr>
              <a:t>Felzenszwalb</a:t>
            </a:r>
            <a:r>
              <a:rPr lang="en-US" altLang="zh-CN" sz="1000" dirty="0">
                <a:solidFill>
                  <a:srgbClr val="222222"/>
                </a:solidFill>
              </a:rPr>
              <a:t>, Pedro F., and Daniel P. </a:t>
            </a:r>
            <a:r>
              <a:rPr lang="en-US" altLang="zh-CN" sz="1000" dirty="0" err="1">
                <a:solidFill>
                  <a:srgbClr val="222222"/>
                </a:solidFill>
              </a:rPr>
              <a:t>Huttenlocher</a:t>
            </a:r>
            <a:r>
              <a:rPr lang="en-US" altLang="zh-CN" sz="1000" dirty="0">
                <a:solidFill>
                  <a:srgbClr val="222222"/>
                </a:solidFill>
              </a:rPr>
              <a:t>. "Distance transforms of sampled functions." </a:t>
            </a:r>
            <a:r>
              <a:rPr lang="en-US" altLang="zh-CN" sz="1000" i="1" dirty="0">
                <a:solidFill>
                  <a:srgbClr val="222222"/>
                </a:solidFill>
              </a:rPr>
              <a:t>Theory of computing</a:t>
            </a:r>
            <a:r>
              <a:rPr lang="en-US" altLang="zh-CN" sz="1000" dirty="0">
                <a:solidFill>
                  <a:srgbClr val="222222"/>
                </a:solidFill>
              </a:rPr>
              <a:t> 8.1 (2012): 415-428.</a:t>
            </a:r>
            <a:endParaRPr lang="zh-CN" altLang="en-US" sz="1000" dirty="0"/>
          </a:p>
        </p:txBody>
      </p:sp>
    </p:spTree>
    <p:extLst>
      <p:ext uri="{BB962C8B-B14F-4D97-AF65-F5344CB8AC3E}">
        <p14:creationId xmlns:p14="http://schemas.microsoft.com/office/powerpoint/2010/main" val="42777601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est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8183" y="0"/>
            <a:ext cx="6858000" cy="5143500"/>
          </a:xfrm>
          <a:prstGeom prst="rect">
            <a:avLst/>
          </a:prstGeom>
        </p:spPr>
      </p:pic>
    </p:spTree>
    <p:extLst>
      <p:ext uri="{BB962C8B-B14F-4D97-AF65-F5344CB8AC3E}">
        <p14:creationId xmlns:p14="http://schemas.microsoft.com/office/powerpoint/2010/main" val="4125180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7752" y="710486"/>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Map Comparison</a:t>
            </a:r>
            <a:endParaRPr lang="zh-CN" altLang="en-US" dirty="0"/>
          </a:p>
        </p:txBody>
      </p:sp>
      <p:sp>
        <p:nvSpPr>
          <p:cNvPr id="16" name="矩形 15"/>
          <p:cNvSpPr/>
          <p:nvPr/>
        </p:nvSpPr>
        <p:spPr>
          <a:xfrm>
            <a:off x="615846" y="4262713"/>
            <a:ext cx="7916967" cy="792781"/>
          </a:xfrm>
          <a:prstGeom prst="rect">
            <a:avLst/>
          </a:prstGeom>
        </p:spPr>
        <p:txBody>
          <a:bodyPr wrap="square">
            <a:spAutoFit/>
          </a:bodyPr>
          <a:lstStyle/>
          <a:p>
            <a:pPr>
              <a:lnSpc>
                <a:spcPct val="150000"/>
              </a:lnSpc>
            </a:pPr>
            <a:r>
              <a:rPr lang="en-US" altLang="zh-CN" sz="1600" b="1" dirty="0"/>
              <a:t>Left:      </a:t>
            </a:r>
            <a:r>
              <a:rPr lang="en-US" altLang="zh-CN" sz="1600" dirty="0"/>
              <a:t>Occupancy representation,  where each cell is either labelled as occupied or free. </a:t>
            </a:r>
          </a:p>
          <a:p>
            <a:pPr>
              <a:lnSpc>
                <a:spcPct val="150000"/>
              </a:lnSpc>
            </a:pPr>
            <a:r>
              <a:rPr lang="en-US" altLang="zh-CN" sz="1600" b="1" dirty="0"/>
              <a:t>Right:    </a:t>
            </a:r>
            <a:r>
              <a:rPr lang="en-US" altLang="zh-CN" sz="1600" dirty="0"/>
              <a:t>ESDF, which represents the Euclidean distance to the surface at each cell.</a:t>
            </a:r>
            <a:endParaRPr lang="zh-CN" altLang="en-US" sz="1600" dirty="0"/>
          </a:p>
        </p:txBody>
      </p:sp>
      <p:grpSp>
        <p:nvGrpSpPr>
          <p:cNvPr id="6" name="组合 5">
            <a:extLst>
              <a:ext uri="{FF2B5EF4-FFF2-40B4-BE49-F238E27FC236}">
                <a16:creationId xmlns:a16="http://schemas.microsoft.com/office/drawing/2014/main" id="{3826F5A1-ED0D-0A30-B3DC-A8AD7A6319B9}"/>
              </a:ext>
            </a:extLst>
          </p:cNvPr>
          <p:cNvGrpSpPr/>
          <p:nvPr/>
        </p:nvGrpSpPr>
        <p:grpSpPr>
          <a:xfrm>
            <a:off x="990000" y="1085882"/>
            <a:ext cx="7164000" cy="3114461"/>
            <a:chOff x="990000" y="1085882"/>
            <a:chExt cx="7164000" cy="3114461"/>
          </a:xfrm>
        </p:grpSpPr>
        <p:pic>
          <p:nvPicPr>
            <p:cNvPr id="13" name="图片 12"/>
            <p:cNvPicPr>
              <a:picLocks noChangeAspect="1"/>
            </p:cNvPicPr>
            <p:nvPr/>
          </p:nvPicPr>
          <p:blipFill rotWithShape="1">
            <a:blip r:embed="rId3"/>
            <a:srcRect l="66459"/>
            <a:stretch/>
          </p:blipFill>
          <p:spPr>
            <a:xfrm>
              <a:off x="4538843" y="1101513"/>
              <a:ext cx="3615157" cy="3098830"/>
            </a:xfrm>
            <a:prstGeom prst="rect">
              <a:avLst/>
            </a:prstGeom>
          </p:spPr>
        </p:pic>
        <p:grpSp>
          <p:nvGrpSpPr>
            <p:cNvPr id="5" name="组合 4">
              <a:extLst>
                <a:ext uri="{FF2B5EF4-FFF2-40B4-BE49-F238E27FC236}">
                  <a16:creationId xmlns:a16="http://schemas.microsoft.com/office/drawing/2014/main" id="{ECCECD05-33AB-6EF3-EF0B-FB1244E9EC19}"/>
                </a:ext>
              </a:extLst>
            </p:cNvPr>
            <p:cNvGrpSpPr/>
            <p:nvPr/>
          </p:nvGrpSpPr>
          <p:grpSpPr>
            <a:xfrm>
              <a:off x="990000" y="1085882"/>
              <a:ext cx="3172645" cy="3098831"/>
              <a:chOff x="990000" y="1179662"/>
              <a:chExt cx="3172645" cy="3098831"/>
            </a:xfrm>
          </p:grpSpPr>
          <p:pic>
            <p:nvPicPr>
              <p:cNvPr id="15" name="图片 14"/>
              <p:cNvPicPr>
                <a:picLocks noChangeAspect="1"/>
              </p:cNvPicPr>
              <p:nvPr/>
            </p:nvPicPr>
            <p:blipFill rotWithShape="1">
              <a:blip r:embed="rId3"/>
              <a:srcRect r="70565"/>
              <a:stretch/>
            </p:blipFill>
            <p:spPr>
              <a:xfrm>
                <a:off x="990000" y="1179663"/>
                <a:ext cx="3172645" cy="3098830"/>
              </a:xfrm>
              <a:prstGeom prst="rect">
                <a:avLst/>
              </a:prstGeom>
            </p:spPr>
          </p:pic>
          <p:sp>
            <p:nvSpPr>
              <p:cNvPr id="2" name="矩形 1"/>
              <p:cNvSpPr/>
              <p:nvPr/>
            </p:nvSpPr>
            <p:spPr>
              <a:xfrm>
                <a:off x="1557177" y="1179662"/>
                <a:ext cx="2264734" cy="241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5296027" y="1086888"/>
              <a:ext cx="2264734" cy="241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9057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pic>
        <p:nvPicPr>
          <p:cNvPr id="18" name="图片 17">
            <a:extLst>
              <a:ext uri="{FF2B5EF4-FFF2-40B4-BE49-F238E27FC236}">
                <a16:creationId xmlns:a16="http://schemas.microsoft.com/office/drawing/2014/main" id="{B7B8CA7D-A638-4E80-BC3C-C73EFA988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188" y="1691143"/>
            <a:ext cx="3966210" cy="2654211"/>
          </a:xfrm>
          <a:prstGeom prst="rect">
            <a:avLst/>
          </a:prstGeom>
        </p:spPr>
      </p:pic>
      <p:sp>
        <p:nvSpPr>
          <p:cNvPr id="7" name="矩形 6"/>
          <p:cNvSpPr/>
          <p:nvPr/>
        </p:nvSpPr>
        <p:spPr>
          <a:xfrm>
            <a:off x="615638" y="707903"/>
            <a:ext cx="7917175" cy="584775"/>
          </a:xfrm>
          <a:prstGeom prst="rect">
            <a:avLst/>
          </a:prstGeom>
        </p:spPr>
        <p:txBody>
          <a:bodyPr wrap="square">
            <a:spAutoFit/>
          </a:bodyPr>
          <a:lstStyle/>
          <a:p>
            <a:pPr marL="285750" indent="-285750">
              <a:buFont typeface="Arial" panose="020B0604020202020204" pitchFamily="34" charset="0"/>
              <a:buChar char="•"/>
            </a:pPr>
            <a:r>
              <a:rPr lang="en-US" altLang="zh-CN" sz="1600" b="1" dirty="0">
                <a:solidFill>
                  <a:srgbClr val="FF0000"/>
                </a:solidFill>
                <a:latin typeface="Calibri (正文)"/>
                <a:ea typeface="微软雅黑" panose="020B0503020204020204" pitchFamily="34" charset="-122"/>
              </a:rPr>
              <a:t>E</a:t>
            </a:r>
            <a:r>
              <a:rPr lang="en-US" altLang="zh-CN" sz="1600" b="1" dirty="0">
                <a:solidFill>
                  <a:schemeClr val="tx1">
                    <a:lumMod val="75000"/>
                    <a:lumOff val="25000"/>
                  </a:schemeClr>
                </a:solidFill>
                <a:latin typeface="Calibri (正文)"/>
                <a:ea typeface="微软雅黑" panose="020B0503020204020204" pitchFamily="34" charset="-122"/>
              </a:rPr>
              <a:t>uclidean </a:t>
            </a:r>
            <a:r>
              <a:rPr lang="en-US" altLang="zh-CN" sz="1600" b="1" dirty="0">
                <a:solidFill>
                  <a:srgbClr val="FF0000"/>
                </a:solidFill>
                <a:latin typeface="Calibri (正文)"/>
                <a:ea typeface="微软雅黑" panose="020B0503020204020204" pitchFamily="34" charset="-122"/>
              </a:rPr>
              <a:t>S</a:t>
            </a:r>
            <a:r>
              <a:rPr lang="en-US" altLang="zh-CN" sz="1600" b="1" dirty="0">
                <a:solidFill>
                  <a:schemeClr val="tx1">
                    <a:lumMod val="75000"/>
                    <a:lumOff val="25000"/>
                  </a:schemeClr>
                </a:solidFill>
                <a:latin typeface="Calibri (正文)"/>
                <a:ea typeface="微软雅黑" panose="020B0503020204020204" pitchFamily="34" charset="-122"/>
              </a:rPr>
              <a:t>igned </a:t>
            </a:r>
            <a:r>
              <a:rPr lang="en-US" altLang="zh-CN" sz="1600" b="1" dirty="0">
                <a:solidFill>
                  <a:srgbClr val="FF0000"/>
                </a:solidFill>
                <a:latin typeface="Calibri (正文)"/>
                <a:ea typeface="微软雅黑" panose="020B0503020204020204" pitchFamily="34" charset="-122"/>
              </a:rPr>
              <a:t>D</a:t>
            </a:r>
            <a:r>
              <a:rPr lang="en-US" altLang="zh-CN" sz="1600" b="1" dirty="0">
                <a:solidFill>
                  <a:schemeClr val="tx1">
                    <a:lumMod val="75000"/>
                    <a:lumOff val="25000"/>
                  </a:schemeClr>
                </a:solidFill>
                <a:latin typeface="Calibri (正文)"/>
                <a:ea typeface="微软雅黑" panose="020B0503020204020204" pitchFamily="34" charset="-122"/>
              </a:rPr>
              <a:t>istance </a:t>
            </a:r>
            <a:r>
              <a:rPr lang="en-US" altLang="zh-CN" sz="1600" b="1" dirty="0">
                <a:solidFill>
                  <a:srgbClr val="FF0000"/>
                </a:solidFill>
                <a:latin typeface="Calibri (正文)"/>
                <a:ea typeface="微软雅黑" panose="020B0503020204020204" pitchFamily="34" charset="-122"/>
              </a:rPr>
              <a:t>F</a:t>
            </a:r>
            <a:r>
              <a:rPr lang="en-US" altLang="zh-CN" sz="1600" b="1" dirty="0">
                <a:solidFill>
                  <a:schemeClr val="tx1">
                    <a:lumMod val="75000"/>
                    <a:lumOff val="25000"/>
                  </a:schemeClr>
                </a:solidFill>
                <a:latin typeface="Calibri (正文)"/>
                <a:ea typeface="微软雅黑" panose="020B0503020204020204" pitchFamily="34" charset="-122"/>
              </a:rPr>
              <a:t>ield is a grid map that stores the distance to </a:t>
            </a:r>
            <a:r>
              <a:rPr lang="en-US" altLang="zh-CN" sz="1600" b="1" dirty="0">
                <a:solidFill>
                  <a:srgbClr val="FF0000"/>
                </a:solidFill>
                <a:latin typeface="Calibri (正文)"/>
                <a:ea typeface="微软雅黑" panose="020B0503020204020204" pitchFamily="34" charset="-122"/>
              </a:rPr>
              <a:t>the nearest obstacle </a:t>
            </a:r>
            <a:r>
              <a:rPr lang="en-US" altLang="zh-CN" sz="1600" b="1" dirty="0">
                <a:solidFill>
                  <a:schemeClr val="tx1">
                    <a:lumMod val="75000"/>
                    <a:lumOff val="25000"/>
                  </a:schemeClr>
                </a:solidFill>
                <a:latin typeface="Calibri (正文)"/>
                <a:ea typeface="微软雅黑" panose="020B0503020204020204" pitchFamily="34" charset="-122"/>
              </a:rPr>
              <a:t>in each grid.</a:t>
            </a:r>
            <a:endParaRPr lang="zh-CN" altLang="en-US" sz="1600" dirty="0">
              <a:latin typeface="Calibri (正文)"/>
            </a:endParaRPr>
          </a:p>
        </p:txBody>
      </p:sp>
      <p:grpSp>
        <p:nvGrpSpPr>
          <p:cNvPr id="8" name="组合 7"/>
          <p:cNvGrpSpPr/>
          <p:nvPr/>
        </p:nvGrpSpPr>
        <p:grpSpPr>
          <a:xfrm>
            <a:off x="4651742" y="1402151"/>
            <a:ext cx="3857625" cy="3330923"/>
            <a:chOff x="4689317" y="1062657"/>
            <a:chExt cx="3857625" cy="3330923"/>
          </a:xfrm>
        </p:grpSpPr>
        <p:pic>
          <p:nvPicPr>
            <p:cNvPr id="19" name="图片 18"/>
            <p:cNvPicPr>
              <a:picLocks noChangeAspect="1"/>
            </p:cNvPicPr>
            <p:nvPr/>
          </p:nvPicPr>
          <p:blipFill rotWithShape="1">
            <a:blip r:embed="rId4"/>
            <a:srcRect l="66459"/>
            <a:stretch/>
          </p:blipFill>
          <p:spPr>
            <a:xfrm>
              <a:off x="4689317" y="1086919"/>
              <a:ext cx="3857625" cy="3306661"/>
            </a:xfrm>
            <a:prstGeom prst="rect">
              <a:avLst/>
            </a:prstGeom>
          </p:spPr>
        </p:pic>
        <p:sp>
          <p:nvSpPr>
            <p:cNvPr id="20" name="矩形 19"/>
            <p:cNvSpPr/>
            <p:nvPr/>
          </p:nvSpPr>
          <p:spPr>
            <a:xfrm>
              <a:off x="5409814" y="1062657"/>
              <a:ext cx="2416629" cy="2577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750951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8525" y="712254"/>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Classic Frameworks</a:t>
            </a:r>
            <a:endParaRPr lang="zh-CN" altLang="en-US" dirty="0"/>
          </a:p>
        </p:txBody>
      </p:sp>
      <p:sp>
        <p:nvSpPr>
          <p:cNvPr id="10" name="矩形 9"/>
          <p:cNvSpPr/>
          <p:nvPr/>
        </p:nvSpPr>
        <p:spPr>
          <a:xfrm>
            <a:off x="617415" y="1103286"/>
            <a:ext cx="3954585" cy="2270109"/>
          </a:xfrm>
          <a:prstGeom prst="rect">
            <a:avLst/>
          </a:prstGeom>
        </p:spPr>
        <p:txBody>
          <a:bodyPr wrap="square">
            <a:spAutoFit/>
          </a:bodyPr>
          <a:lstStyle/>
          <a:p>
            <a:pPr marL="180000" indent="-180000">
              <a:lnSpc>
                <a:spcPct val="150000"/>
              </a:lnSpc>
              <a:buFont typeface="Arial" panose="020B0604020202020204" pitchFamily="34" charset="0"/>
              <a:buChar char="•"/>
            </a:pPr>
            <a:r>
              <a:rPr lang="en-US" altLang="zh-CN" sz="1600" b="1" dirty="0">
                <a:ea typeface="微软雅黑" panose="020B0503020204020204" pitchFamily="34" charset="-122"/>
              </a:rPr>
              <a:t>ESDF incremental update from grid map</a:t>
            </a:r>
          </a:p>
          <a:p>
            <a:pPr>
              <a:lnSpc>
                <a:spcPct val="150000"/>
              </a:lnSpc>
            </a:pPr>
            <a:endParaRPr lang="en-US" altLang="zh-CN" sz="1600" b="1" dirty="0">
              <a:ea typeface="微软雅黑" panose="020B0503020204020204" pitchFamily="34" charset="-122"/>
            </a:endParaRPr>
          </a:p>
          <a:p>
            <a:pPr marL="180000" indent="-180000">
              <a:lnSpc>
                <a:spcPct val="150000"/>
              </a:lnSpc>
              <a:buFont typeface="Arial" panose="020B0604020202020204" pitchFamily="34" charset="0"/>
              <a:buChar char="•"/>
            </a:pPr>
            <a:r>
              <a:rPr lang="en-US" altLang="zh-CN" sz="1600" b="1" dirty="0">
                <a:ea typeface="微软雅黑" panose="020B0503020204020204" pitchFamily="34" charset="-122"/>
              </a:rPr>
              <a:t>ESDF incremental update from TSDF</a:t>
            </a:r>
          </a:p>
          <a:p>
            <a:pPr>
              <a:lnSpc>
                <a:spcPct val="150000"/>
              </a:lnSpc>
            </a:pPr>
            <a:endParaRPr lang="zh-CN" altLang="en-US" sz="1600" dirty="0">
              <a:ea typeface="微软雅黑" panose="020B0503020204020204" pitchFamily="34" charset="-122"/>
            </a:endParaRPr>
          </a:p>
          <a:p>
            <a:pPr marL="180000" indent="-180000">
              <a:lnSpc>
                <a:spcPct val="150000"/>
              </a:lnSpc>
              <a:buFont typeface="Arial" panose="020B0604020202020204" pitchFamily="34" charset="0"/>
              <a:buChar char="•"/>
            </a:pPr>
            <a:r>
              <a:rPr lang="en-US" altLang="zh-CN" sz="1600" b="1" dirty="0">
                <a:ea typeface="微软雅黑" panose="020B0503020204020204" pitchFamily="34" charset="-122"/>
              </a:rPr>
              <a:t>ESDF generation in batch from grid map</a:t>
            </a:r>
            <a:endParaRPr lang="zh-CN" altLang="en-US" sz="1600" dirty="0">
              <a:ea typeface="微软雅黑" panose="020B0503020204020204" pitchFamily="34" charset="-122"/>
            </a:endParaRPr>
          </a:p>
          <a:p>
            <a:pPr marL="180000" indent="-180000">
              <a:lnSpc>
                <a:spcPct val="150000"/>
              </a:lnSpc>
              <a:buFont typeface="Arial" panose="020B0604020202020204" pitchFamily="34" charset="0"/>
              <a:buChar char="•"/>
            </a:pPr>
            <a:endParaRPr lang="zh-CN" altLang="en-US" sz="1600" dirty="0">
              <a:ea typeface="微软雅黑" panose="020B0503020204020204" pitchFamily="34" charset="-122"/>
            </a:endParaRPr>
          </a:p>
        </p:txBody>
      </p:sp>
      <p:sp>
        <p:nvSpPr>
          <p:cNvPr id="5" name="矩形 4"/>
          <p:cNvSpPr/>
          <p:nvPr/>
        </p:nvSpPr>
        <p:spPr>
          <a:xfrm>
            <a:off x="4582328" y="1099632"/>
            <a:ext cx="3950486" cy="584775"/>
          </a:xfrm>
          <a:prstGeom prst="rect">
            <a:avLst/>
          </a:prstGeom>
        </p:spPr>
        <p:txBody>
          <a:bodyPr wrap="square">
            <a:spAutoFit/>
          </a:bodyPr>
          <a:lstStyle/>
          <a:p>
            <a:pPr algn="ctr"/>
            <a:r>
              <a:rPr lang="en-US" altLang="zh-CN" sz="1600" dirty="0"/>
              <a:t>Improved Updating of Euclidean Distance Maps and </a:t>
            </a:r>
            <a:r>
              <a:rPr lang="en-US" altLang="zh-CN" sz="1600" dirty="0" err="1"/>
              <a:t>Voronoi</a:t>
            </a:r>
            <a:r>
              <a:rPr lang="en-US" altLang="zh-CN" sz="1600" dirty="0"/>
              <a:t> Diagrams</a:t>
            </a:r>
            <a:r>
              <a:rPr lang="en-US" altLang="zh-CN" sz="1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[1]</a:t>
            </a:r>
            <a:endParaRPr lang="zh-CN" altLang="en-US" sz="1600" dirty="0"/>
          </a:p>
        </p:txBody>
      </p:sp>
      <p:sp>
        <p:nvSpPr>
          <p:cNvPr id="12" name="矩形 11"/>
          <p:cNvSpPr/>
          <p:nvPr/>
        </p:nvSpPr>
        <p:spPr>
          <a:xfrm>
            <a:off x="4576648" y="1832415"/>
            <a:ext cx="3956166" cy="338554"/>
          </a:xfrm>
          <a:prstGeom prst="rect">
            <a:avLst/>
          </a:prstGeom>
        </p:spPr>
        <p:txBody>
          <a:bodyPr wrap="square">
            <a:spAutoFit/>
          </a:bodyPr>
          <a:lstStyle/>
          <a:p>
            <a:pPr algn="ctr"/>
            <a:r>
              <a:rPr lang="en-US" altLang="zh-CN" sz="1600" dirty="0"/>
              <a:t>FIESTA</a:t>
            </a:r>
            <a:r>
              <a:rPr lang="en-US" altLang="zh-CN" sz="1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[2]</a:t>
            </a:r>
            <a:endParaRPr lang="zh-CN" altLang="en-US" sz="1600" dirty="0"/>
          </a:p>
        </p:txBody>
      </p:sp>
      <p:sp>
        <p:nvSpPr>
          <p:cNvPr id="18" name="矩形 17"/>
          <p:cNvSpPr/>
          <p:nvPr/>
        </p:nvSpPr>
        <p:spPr>
          <a:xfrm>
            <a:off x="4581623" y="2235526"/>
            <a:ext cx="3954585" cy="338554"/>
          </a:xfrm>
          <a:prstGeom prst="rect">
            <a:avLst/>
          </a:prstGeom>
        </p:spPr>
        <p:txBody>
          <a:bodyPr wrap="square">
            <a:spAutoFit/>
          </a:bodyPr>
          <a:lstStyle/>
          <a:p>
            <a:pPr algn="ctr"/>
            <a:r>
              <a:rPr lang="en-US" altLang="zh-CN" sz="1600" dirty="0" err="1"/>
              <a:t>Voxblox</a:t>
            </a:r>
            <a:r>
              <a:rPr lang="en-US" altLang="zh-CN" sz="1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[3]</a:t>
            </a:r>
            <a:endParaRPr lang="zh-CN" altLang="en-US" sz="1600" dirty="0"/>
          </a:p>
        </p:txBody>
      </p:sp>
      <p:cxnSp>
        <p:nvCxnSpPr>
          <p:cNvPr id="11" name="直接箭头连接符 10"/>
          <p:cNvCxnSpPr>
            <a:cxnSpLocks/>
          </p:cNvCxnSpPr>
          <p:nvPr/>
        </p:nvCxnSpPr>
        <p:spPr>
          <a:xfrm>
            <a:off x="4334259" y="1376764"/>
            <a:ext cx="440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334259" y="2042187"/>
            <a:ext cx="1597184" cy="68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cxnSpLocks/>
          </p:cNvCxnSpPr>
          <p:nvPr/>
        </p:nvCxnSpPr>
        <p:spPr>
          <a:xfrm>
            <a:off x="4334259" y="2173857"/>
            <a:ext cx="1597184" cy="213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4579815" y="2671944"/>
            <a:ext cx="3954585" cy="584775"/>
          </a:xfrm>
          <a:prstGeom prst="rect">
            <a:avLst/>
          </a:prstGeom>
        </p:spPr>
        <p:txBody>
          <a:bodyPr wrap="square">
            <a:spAutoFit/>
          </a:bodyPr>
          <a:lstStyle/>
          <a:p>
            <a:pPr algn="ctr"/>
            <a:r>
              <a:rPr lang="en-US" altLang="zh-CN" sz="1600" dirty="0"/>
              <a:t>The Chapter 2 of </a:t>
            </a:r>
            <a:r>
              <a:rPr lang="en-US" altLang="zh-CN" sz="1600" b="1" i="1" dirty="0">
                <a:solidFill>
                  <a:srgbClr val="222222"/>
                </a:solidFill>
              </a:rPr>
              <a:t>Distance Transforms of Sampled Functions</a:t>
            </a:r>
            <a:r>
              <a:rPr lang="en-US" altLang="zh-CN" sz="1600" b="1" spc="-8" baseline="300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a:rPr>
              <a:t>[4]</a:t>
            </a:r>
            <a:endParaRPr lang="zh-CN" altLang="en-US" sz="1600" b="1" i="1" dirty="0"/>
          </a:p>
        </p:txBody>
      </p:sp>
      <p:cxnSp>
        <p:nvCxnSpPr>
          <p:cNvPr id="25" name="直接箭头连接符 24"/>
          <p:cNvCxnSpPr>
            <a:cxnSpLocks/>
          </p:cNvCxnSpPr>
          <p:nvPr/>
        </p:nvCxnSpPr>
        <p:spPr>
          <a:xfrm>
            <a:off x="4311344" y="2848647"/>
            <a:ext cx="463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17360" y="3994459"/>
            <a:ext cx="7915453" cy="1061829"/>
          </a:xfrm>
          <a:prstGeom prst="rect">
            <a:avLst/>
          </a:prstGeom>
        </p:spPr>
        <p:txBody>
          <a:bodyPr wrap="square">
            <a:spAutoFit/>
          </a:bodyPr>
          <a:lstStyle/>
          <a:p>
            <a:r>
              <a:rPr lang="en-US" altLang="zh-CN" sz="900" dirty="0">
                <a:solidFill>
                  <a:srgbClr val="222222"/>
                </a:solidFill>
                <a:latin typeface="Arial" panose="020B0604020202020204" pitchFamily="34" charset="0"/>
              </a:rPr>
              <a:t>[1] </a:t>
            </a:r>
            <a:r>
              <a:rPr lang="en-US" altLang="zh-CN" sz="900" i="1" dirty="0">
                <a:solidFill>
                  <a:srgbClr val="222222"/>
                </a:solidFill>
              </a:rPr>
              <a:t>Lau, Boris, Christoph </a:t>
            </a:r>
            <a:r>
              <a:rPr lang="en-US" altLang="zh-CN" sz="900" i="1" dirty="0" err="1">
                <a:solidFill>
                  <a:srgbClr val="222222"/>
                </a:solidFill>
              </a:rPr>
              <a:t>Sprunk</a:t>
            </a:r>
            <a:r>
              <a:rPr lang="en-US" altLang="zh-CN" sz="900" i="1" dirty="0">
                <a:solidFill>
                  <a:srgbClr val="222222"/>
                </a:solidFill>
              </a:rPr>
              <a:t>, and Wolfram </a:t>
            </a:r>
            <a:r>
              <a:rPr lang="en-US" altLang="zh-CN" sz="900" i="1" dirty="0" err="1">
                <a:solidFill>
                  <a:srgbClr val="222222"/>
                </a:solidFill>
              </a:rPr>
              <a:t>Burgard</a:t>
            </a:r>
            <a:r>
              <a:rPr lang="en-US" altLang="zh-CN" sz="900" i="1" dirty="0">
                <a:solidFill>
                  <a:srgbClr val="222222"/>
                </a:solidFill>
              </a:rPr>
              <a:t>. "Improved updating of Euclidean distance maps and </a:t>
            </a:r>
            <a:r>
              <a:rPr lang="en-US" altLang="zh-CN" sz="900" i="1" dirty="0" err="1">
                <a:solidFill>
                  <a:srgbClr val="222222"/>
                </a:solidFill>
              </a:rPr>
              <a:t>Voronoi</a:t>
            </a:r>
            <a:r>
              <a:rPr lang="en-US" altLang="zh-CN" sz="900" i="1" dirty="0">
                <a:solidFill>
                  <a:srgbClr val="222222"/>
                </a:solidFill>
              </a:rPr>
              <a:t> diagrams." 2010 IEEE/RSJ International Conference on Intelligent Robots and Systems. IEEE, 2010.</a:t>
            </a:r>
          </a:p>
          <a:p>
            <a:r>
              <a:rPr lang="en-US" altLang="zh-CN" sz="900" dirty="0">
                <a:solidFill>
                  <a:srgbClr val="222222"/>
                </a:solidFill>
                <a:latin typeface="Arial" panose="020B0604020202020204" pitchFamily="34" charset="0"/>
              </a:rPr>
              <a:t>[2] </a:t>
            </a:r>
            <a:r>
              <a:rPr lang="en-US" altLang="zh-CN" sz="900" i="1" dirty="0">
                <a:solidFill>
                  <a:srgbClr val="222222"/>
                </a:solidFill>
              </a:rPr>
              <a:t>Han, </a:t>
            </a:r>
            <a:r>
              <a:rPr lang="en-US" altLang="zh-CN" sz="900" i="1" dirty="0" err="1">
                <a:solidFill>
                  <a:srgbClr val="222222"/>
                </a:solidFill>
              </a:rPr>
              <a:t>Luxin</a:t>
            </a:r>
            <a:r>
              <a:rPr lang="en-US" altLang="zh-CN" sz="900" i="1" dirty="0">
                <a:solidFill>
                  <a:srgbClr val="222222"/>
                </a:solidFill>
              </a:rPr>
              <a:t>, et al. "Fiesta: Fast incremental </a:t>
            </a:r>
            <a:r>
              <a:rPr lang="en-US" altLang="zh-CN" sz="900" i="1" dirty="0" err="1">
                <a:solidFill>
                  <a:srgbClr val="222222"/>
                </a:solidFill>
              </a:rPr>
              <a:t>euclidean</a:t>
            </a:r>
            <a:r>
              <a:rPr lang="en-US" altLang="zh-CN" sz="900" i="1" dirty="0">
                <a:solidFill>
                  <a:srgbClr val="222222"/>
                </a:solidFill>
              </a:rPr>
              <a:t> distance fields for online motion planning of aerial robots." 2019 IEEE/RSJ International Conference on Intelligent Robots and Systems (IROS). IEEE, 2019.</a:t>
            </a:r>
          </a:p>
          <a:p>
            <a:r>
              <a:rPr lang="en-US" altLang="zh-CN" sz="900" dirty="0">
                <a:solidFill>
                  <a:srgbClr val="222222"/>
                </a:solidFill>
                <a:latin typeface="Arial" panose="020B0604020202020204" pitchFamily="34" charset="0"/>
              </a:rPr>
              <a:t>[3] </a:t>
            </a:r>
            <a:r>
              <a:rPr lang="en-US" altLang="zh-CN" sz="900" i="1" dirty="0" err="1">
                <a:solidFill>
                  <a:srgbClr val="222222"/>
                </a:solidFill>
              </a:rPr>
              <a:t>Oleynikova</a:t>
            </a:r>
            <a:r>
              <a:rPr lang="en-US" altLang="zh-CN" sz="900" i="1" dirty="0">
                <a:solidFill>
                  <a:srgbClr val="222222"/>
                </a:solidFill>
              </a:rPr>
              <a:t>, Helen, et al. "</a:t>
            </a:r>
            <a:r>
              <a:rPr lang="en-US" altLang="zh-CN" sz="900" i="1" dirty="0" err="1">
                <a:solidFill>
                  <a:srgbClr val="222222"/>
                </a:solidFill>
              </a:rPr>
              <a:t>Voxblox</a:t>
            </a:r>
            <a:r>
              <a:rPr lang="en-US" altLang="zh-CN" sz="900" i="1" dirty="0">
                <a:solidFill>
                  <a:srgbClr val="222222"/>
                </a:solidFill>
              </a:rPr>
              <a:t>: Incremental 3d </a:t>
            </a:r>
            <a:r>
              <a:rPr lang="en-US" altLang="zh-CN" sz="900" i="1" dirty="0" err="1">
                <a:solidFill>
                  <a:srgbClr val="222222"/>
                </a:solidFill>
              </a:rPr>
              <a:t>euclidean</a:t>
            </a:r>
            <a:r>
              <a:rPr lang="en-US" altLang="zh-CN" sz="900" i="1" dirty="0">
                <a:solidFill>
                  <a:srgbClr val="222222"/>
                </a:solidFill>
              </a:rPr>
              <a:t> signed distance fields for on-board </a:t>
            </a:r>
            <a:r>
              <a:rPr lang="en-US" altLang="zh-CN" sz="900" i="1" dirty="0" err="1">
                <a:solidFill>
                  <a:srgbClr val="222222"/>
                </a:solidFill>
              </a:rPr>
              <a:t>mav</a:t>
            </a:r>
            <a:r>
              <a:rPr lang="en-US" altLang="zh-CN" sz="900" i="1" dirty="0">
                <a:solidFill>
                  <a:srgbClr val="222222"/>
                </a:solidFill>
              </a:rPr>
              <a:t> planning." 2017 IEEE/RSJ International Conference on Intelligent Robots and Systems (IROS). IEEE, 2017.</a:t>
            </a:r>
          </a:p>
          <a:p>
            <a:r>
              <a:rPr lang="en-US" altLang="zh-CN" sz="900" dirty="0">
                <a:solidFill>
                  <a:srgbClr val="222222"/>
                </a:solidFill>
                <a:latin typeface="Arial" panose="020B0604020202020204" pitchFamily="34" charset="0"/>
              </a:rPr>
              <a:t>[4] </a:t>
            </a:r>
            <a:r>
              <a:rPr lang="en-US" altLang="zh-CN" sz="900" baseline="30000" dirty="0">
                <a:solidFill>
                  <a:srgbClr val="222222"/>
                </a:solidFill>
              </a:rPr>
              <a:t>*</a:t>
            </a:r>
            <a:r>
              <a:rPr lang="en-US" altLang="zh-CN" sz="900" dirty="0" err="1">
                <a:solidFill>
                  <a:srgbClr val="222222"/>
                </a:solidFill>
              </a:rPr>
              <a:t>Felzenszwalb</a:t>
            </a:r>
            <a:r>
              <a:rPr lang="en-US" altLang="zh-CN" sz="900" dirty="0">
                <a:solidFill>
                  <a:srgbClr val="222222"/>
                </a:solidFill>
              </a:rPr>
              <a:t>, Pedro F., and Daniel P. </a:t>
            </a:r>
            <a:r>
              <a:rPr lang="en-US" altLang="zh-CN" sz="900" dirty="0" err="1">
                <a:solidFill>
                  <a:srgbClr val="222222"/>
                </a:solidFill>
              </a:rPr>
              <a:t>Huttenlocher</a:t>
            </a:r>
            <a:r>
              <a:rPr lang="en-US" altLang="zh-CN" sz="900" dirty="0">
                <a:solidFill>
                  <a:srgbClr val="222222"/>
                </a:solidFill>
              </a:rPr>
              <a:t>. "Distance transforms of sampled functions." </a:t>
            </a:r>
            <a:r>
              <a:rPr lang="en-US" altLang="zh-CN" sz="900" i="1" dirty="0">
                <a:solidFill>
                  <a:srgbClr val="222222"/>
                </a:solidFill>
              </a:rPr>
              <a:t>Theory of computing</a:t>
            </a:r>
            <a:r>
              <a:rPr lang="en-US" altLang="zh-CN" sz="900" dirty="0">
                <a:solidFill>
                  <a:srgbClr val="222222"/>
                </a:solidFill>
              </a:rPr>
              <a:t> 8.1 (2012): 415-428.</a:t>
            </a:r>
            <a:endParaRPr lang="zh-CN" altLang="en-US" sz="900" dirty="0"/>
          </a:p>
        </p:txBody>
      </p:sp>
    </p:spTree>
    <p:extLst>
      <p:ext uri="{BB962C8B-B14F-4D97-AF65-F5344CB8AC3E}">
        <p14:creationId xmlns:p14="http://schemas.microsoft.com/office/powerpoint/2010/main" val="4095718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8521" y="712254"/>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Generation in Batch</a:t>
            </a:r>
            <a:endParaRPr lang="zh-CN" altLang="en-US" dirty="0"/>
          </a:p>
        </p:txBody>
      </p:sp>
      <p:pic>
        <p:nvPicPr>
          <p:cNvPr id="15" name="图片 14"/>
          <p:cNvPicPr>
            <a:picLocks noChangeAspect="1"/>
          </p:cNvPicPr>
          <p:nvPr/>
        </p:nvPicPr>
        <p:blipFill>
          <a:blip r:embed="rId3"/>
          <a:stretch>
            <a:fillRect/>
          </a:stretch>
        </p:blipFill>
        <p:spPr>
          <a:xfrm>
            <a:off x="2301310" y="1792359"/>
            <a:ext cx="4546998" cy="3087716"/>
          </a:xfrm>
          <a:prstGeom prst="rect">
            <a:avLst/>
          </a:prstGeom>
        </p:spPr>
      </p:pic>
      <p:sp>
        <p:nvSpPr>
          <p:cNvPr id="16" name="内容占位符 2"/>
          <p:cNvSpPr txBox="1">
            <a:spLocks/>
          </p:cNvSpPr>
          <p:nvPr/>
        </p:nvSpPr>
        <p:spPr>
          <a:xfrm>
            <a:off x="620835" y="1103736"/>
            <a:ext cx="7911978" cy="3264075"/>
          </a:xfrm>
          <a:prstGeom prst="rect">
            <a:avLst/>
          </a:prstGeom>
        </p:spPr>
        <p:txBody>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US" altLang="zh-CN" sz="1600"/>
              <a:t>The basic idea:</a:t>
            </a:r>
          </a:p>
          <a:p>
            <a:pPr marL="0" indent="0">
              <a:lnSpc>
                <a:spcPct val="150000"/>
              </a:lnSpc>
              <a:spcBef>
                <a:spcPts val="0"/>
              </a:spcBef>
              <a:buFont typeface="Arial" panose="020B0604020202020204" pitchFamily="34" charset="0"/>
              <a:buNone/>
            </a:pPr>
            <a:endParaRPr lang="zh-CN" altLang="en-US" sz="1600" dirty="0"/>
          </a:p>
        </p:txBody>
      </p:sp>
      <p:grpSp>
        <p:nvGrpSpPr>
          <p:cNvPr id="8" name="组合 7"/>
          <p:cNvGrpSpPr/>
          <p:nvPr/>
        </p:nvGrpSpPr>
        <p:grpSpPr>
          <a:xfrm>
            <a:off x="2330518" y="1715776"/>
            <a:ext cx="4561114" cy="2511556"/>
            <a:chOff x="2634343" y="1409700"/>
            <a:chExt cx="4561114" cy="2511556"/>
          </a:xfrm>
        </p:grpSpPr>
        <p:sp>
          <p:nvSpPr>
            <p:cNvPr id="2" name="任意多边形 1"/>
            <p:cNvSpPr/>
            <p:nvPr/>
          </p:nvSpPr>
          <p:spPr>
            <a:xfrm>
              <a:off x="2634343" y="1480457"/>
              <a:ext cx="1747157" cy="2440799"/>
            </a:xfrm>
            <a:custGeom>
              <a:avLst/>
              <a:gdLst>
                <a:gd name="connsiteX0" fmla="*/ 0 w 1747157"/>
                <a:gd name="connsiteY0" fmla="*/ 0 h 2440799"/>
                <a:gd name="connsiteX1" fmla="*/ 103414 w 1747157"/>
                <a:gd name="connsiteY1" fmla="*/ 762000 h 2440799"/>
                <a:gd name="connsiteX2" fmla="*/ 332014 w 1747157"/>
                <a:gd name="connsiteY2" fmla="*/ 1616529 h 2440799"/>
                <a:gd name="connsiteX3" fmla="*/ 511628 w 1747157"/>
                <a:gd name="connsiteY3" fmla="*/ 2046514 h 2440799"/>
                <a:gd name="connsiteX4" fmla="*/ 805543 w 1747157"/>
                <a:gd name="connsiteY4" fmla="*/ 2378529 h 2440799"/>
                <a:gd name="connsiteX5" fmla="*/ 1132114 w 1747157"/>
                <a:gd name="connsiteY5" fmla="*/ 2411186 h 2440799"/>
                <a:gd name="connsiteX6" fmla="*/ 1475014 w 1747157"/>
                <a:gd name="connsiteY6" fmla="*/ 2051957 h 2440799"/>
                <a:gd name="connsiteX7" fmla="*/ 1747157 w 1747157"/>
                <a:gd name="connsiteY7" fmla="*/ 1371600 h 244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7157" h="2440799">
                  <a:moveTo>
                    <a:pt x="0" y="0"/>
                  </a:moveTo>
                  <a:cubicBezTo>
                    <a:pt x="24039" y="246289"/>
                    <a:pt x="48078" y="492579"/>
                    <a:pt x="103414" y="762000"/>
                  </a:cubicBezTo>
                  <a:cubicBezTo>
                    <a:pt x="158750" y="1031421"/>
                    <a:pt x="263978" y="1402443"/>
                    <a:pt x="332014" y="1616529"/>
                  </a:cubicBezTo>
                  <a:cubicBezTo>
                    <a:pt x="400050" y="1830615"/>
                    <a:pt x="432706" y="1919514"/>
                    <a:pt x="511628" y="2046514"/>
                  </a:cubicBezTo>
                  <a:cubicBezTo>
                    <a:pt x="590550" y="2173514"/>
                    <a:pt x="702129" y="2317750"/>
                    <a:pt x="805543" y="2378529"/>
                  </a:cubicBezTo>
                  <a:cubicBezTo>
                    <a:pt x="908957" y="2439308"/>
                    <a:pt x="1020536" y="2465615"/>
                    <a:pt x="1132114" y="2411186"/>
                  </a:cubicBezTo>
                  <a:cubicBezTo>
                    <a:pt x="1243693" y="2356757"/>
                    <a:pt x="1372507" y="2225221"/>
                    <a:pt x="1475014" y="2051957"/>
                  </a:cubicBezTo>
                  <a:cubicBezTo>
                    <a:pt x="1577521" y="1878693"/>
                    <a:pt x="1662339" y="1625146"/>
                    <a:pt x="1747157" y="13716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5638800" y="1480457"/>
              <a:ext cx="1556657" cy="1937845"/>
            </a:xfrm>
            <a:custGeom>
              <a:avLst/>
              <a:gdLst>
                <a:gd name="connsiteX0" fmla="*/ 0 w 1556657"/>
                <a:gd name="connsiteY0" fmla="*/ 0 h 1937845"/>
                <a:gd name="connsiteX1" fmla="*/ 119743 w 1556657"/>
                <a:gd name="connsiteY1" fmla="*/ 653143 h 1937845"/>
                <a:gd name="connsiteX2" fmla="*/ 381000 w 1556657"/>
                <a:gd name="connsiteY2" fmla="*/ 1426029 h 1937845"/>
                <a:gd name="connsiteX3" fmla="*/ 674914 w 1556657"/>
                <a:gd name="connsiteY3" fmla="*/ 1828800 h 1937845"/>
                <a:gd name="connsiteX4" fmla="*/ 952500 w 1556657"/>
                <a:gd name="connsiteY4" fmla="*/ 1937657 h 1937845"/>
                <a:gd name="connsiteX5" fmla="*/ 1240971 w 1556657"/>
                <a:gd name="connsiteY5" fmla="*/ 1812472 h 1937845"/>
                <a:gd name="connsiteX6" fmla="*/ 1480457 w 1556657"/>
                <a:gd name="connsiteY6" fmla="*/ 1469572 h 1937845"/>
                <a:gd name="connsiteX7" fmla="*/ 1556657 w 1556657"/>
                <a:gd name="connsiteY7" fmla="*/ 1230086 h 193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6657" h="1937845">
                  <a:moveTo>
                    <a:pt x="0" y="0"/>
                  </a:moveTo>
                  <a:cubicBezTo>
                    <a:pt x="28121" y="207736"/>
                    <a:pt x="56243" y="415472"/>
                    <a:pt x="119743" y="653143"/>
                  </a:cubicBezTo>
                  <a:cubicBezTo>
                    <a:pt x="183243" y="890814"/>
                    <a:pt x="288472" y="1230086"/>
                    <a:pt x="381000" y="1426029"/>
                  </a:cubicBezTo>
                  <a:cubicBezTo>
                    <a:pt x="473529" y="1621972"/>
                    <a:pt x="579664" y="1743529"/>
                    <a:pt x="674914" y="1828800"/>
                  </a:cubicBezTo>
                  <a:cubicBezTo>
                    <a:pt x="770164" y="1914071"/>
                    <a:pt x="858157" y="1940378"/>
                    <a:pt x="952500" y="1937657"/>
                  </a:cubicBezTo>
                  <a:cubicBezTo>
                    <a:pt x="1046843" y="1934936"/>
                    <a:pt x="1152978" y="1890486"/>
                    <a:pt x="1240971" y="1812472"/>
                  </a:cubicBezTo>
                  <a:cubicBezTo>
                    <a:pt x="1328964" y="1734458"/>
                    <a:pt x="1427843" y="1566636"/>
                    <a:pt x="1480457" y="1469572"/>
                  </a:cubicBezTo>
                  <a:cubicBezTo>
                    <a:pt x="1533071" y="1372508"/>
                    <a:pt x="1544864" y="1301297"/>
                    <a:pt x="1556657" y="123008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381500" y="1409700"/>
              <a:ext cx="1104900" cy="1513797"/>
            </a:xfrm>
            <a:custGeom>
              <a:avLst/>
              <a:gdLst>
                <a:gd name="connsiteX0" fmla="*/ 0 w 1104900"/>
                <a:gd name="connsiteY0" fmla="*/ 1436914 h 1513797"/>
                <a:gd name="connsiteX1" fmla="*/ 97971 w 1104900"/>
                <a:gd name="connsiteY1" fmla="*/ 1485900 h 1513797"/>
                <a:gd name="connsiteX2" fmla="*/ 234043 w 1104900"/>
                <a:gd name="connsiteY2" fmla="*/ 1513114 h 1513797"/>
                <a:gd name="connsiteX3" fmla="*/ 424543 w 1104900"/>
                <a:gd name="connsiteY3" fmla="*/ 1458686 h 1513797"/>
                <a:gd name="connsiteX4" fmla="*/ 533400 w 1104900"/>
                <a:gd name="connsiteY4" fmla="*/ 1366157 h 1513797"/>
                <a:gd name="connsiteX5" fmla="*/ 723900 w 1104900"/>
                <a:gd name="connsiteY5" fmla="*/ 1121229 h 1513797"/>
                <a:gd name="connsiteX6" fmla="*/ 936171 w 1104900"/>
                <a:gd name="connsiteY6" fmla="*/ 620486 h 1513797"/>
                <a:gd name="connsiteX7" fmla="*/ 1104900 w 1104900"/>
                <a:gd name="connsiteY7" fmla="*/ 0 h 151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900" h="1513797">
                  <a:moveTo>
                    <a:pt x="0" y="1436914"/>
                  </a:moveTo>
                  <a:cubicBezTo>
                    <a:pt x="29482" y="1455057"/>
                    <a:pt x="58964" y="1473200"/>
                    <a:pt x="97971" y="1485900"/>
                  </a:cubicBezTo>
                  <a:cubicBezTo>
                    <a:pt x="136978" y="1498600"/>
                    <a:pt x="179614" y="1517650"/>
                    <a:pt x="234043" y="1513114"/>
                  </a:cubicBezTo>
                  <a:cubicBezTo>
                    <a:pt x="288472" y="1508578"/>
                    <a:pt x="374650" y="1483179"/>
                    <a:pt x="424543" y="1458686"/>
                  </a:cubicBezTo>
                  <a:cubicBezTo>
                    <a:pt x="474436" y="1434193"/>
                    <a:pt x="483507" y="1422400"/>
                    <a:pt x="533400" y="1366157"/>
                  </a:cubicBezTo>
                  <a:cubicBezTo>
                    <a:pt x="583293" y="1309914"/>
                    <a:pt x="656772" y="1245507"/>
                    <a:pt x="723900" y="1121229"/>
                  </a:cubicBezTo>
                  <a:cubicBezTo>
                    <a:pt x="791028" y="996951"/>
                    <a:pt x="872671" y="807357"/>
                    <a:pt x="936171" y="620486"/>
                  </a:cubicBezTo>
                  <a:cubicBezTo>
                    <a:pt x="999671" y="433615"/>
                    <a:pt x="1070429" y="170543"/>
                    <a:pt x="110490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3" name="矩形 2"/>
              <p:cNvSpPr/>
              <p:nvPr/>
            </p:nvSpPr>
            <p:spPr>
              <a:xfrm>
                <a:off x="6113303" y="1431244"/>
                <a:ext cx="171694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b="0" i="1" smtClean="0">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p:sp>
            <p:nvSpPr>
              <p:cNvPr id="3" name="矩形 2"/>
              <p:cNvSpPr>
                <a:spLocks noRot="1" noChangeAspect="1" noMove="1" noResize="1" noEditPoints="1" noAdjustHandles="1" noChangeArrowheads="1" noChangeShapeType="1" noTextEdit="1"/>
              </p:cNvSpPr>
              <p:nvPr/>
            </p:nvSpPr>
            <p:spPr>
              <a:xfrm>
                <a:off x="6113303" y="1431244"/>
                <a:ext cx="1716945" cy="369332"/>
              </a:xfrm>
              <a:prstGeom prst="rect">
                <a:avLst/>
              </a:prstGeom>
              <a:blipFill>
                <a:blip r:embed="rId4"/>
                <a:stretch>
                  <a:fillRect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284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20003" y="1348155"/>
            <a:ext cx="9274017" cy="2783791"/>
            <a:chOff x="20003" y="1348155"/>
            <a:chExt cx="9274017" cy="2783791"/>
          </a:xfrm>
          <a:solidFill>
            <a:schemeClr val="bg1"/>
          </a:solidFill>
        </p:grpSpPr>
        <p:sp>
          <p:nvSpPr>
            <p:cNvPr id="76" name="任意多边形 75"/>
            <p:cNvSpPr/>
            <p:nvPr/>
          </p:nvSpPr>
          <p:spPr>
            <a:xfrm>
              <a:off x="20003"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a:grpFill/>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77" name="任意多边形 76"/>
            <p:cNvSpPr/>
            <p:nvPr/>
          </p:nvSpPr>
          <p:spPr>
            <a:xfrm>
              <a:off x="1465897" y="1668654"/>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a:grpFill/>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78" name="任意多边形 77"/>
            <p:cNvSpPr/>
            <p:nvPr/>
          </p:nvSpPr>
          <p:spPr>
            <a:xfrm>
              <a:off x="3277553"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a:grpFill/>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79" name="任意多边形 78"/>
            <p:cNvSpPr/>
            <p:nvPr/>
          </p:nvSpPr>
          <p:spPr>
            <a:xfrm>
              <a:off x="3543300"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a:grpFill/>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80" name="任意多边形 79"/>
            <p:cNvSpPr/>
            <p:nvPr/>
          </p:nvSpPr>
          <p:spPr>
            <a:xfrm>
              <a:off x="4481990" y="1663116"/>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a:grpFill/>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81" name="矩形 80"/>
            <p:cNvSpPr/>
            <p:nvPr/>
          </p:nvSpPr>
          <p:spPr>
            <a:xfrm>
              <a:off x="2338863" y="1348155"/>
              <a:ext cx="1348045" cy="247943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1322289" y="1646508"/>
              <a:ext cx="6473557"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577247" y="1388660"/>
              <a:ext cx="838200"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5990493" y="2478906"/>
              <a:ext cx="1293018"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4205546" y="2168243"/>
              <a:ext cx="1293018"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3271690" y="2177087"/>
              <a:ext cx="4113847"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693309" y="2593732"/>
              <a:ext cx="301546" cy="150610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416062" y="3231957"/>
              <a:ext cx="967153" cy="86787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999748" y="3149730"/>
              <a:ext cx="1401053" cy="929536"/>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标题 1"/>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sym typeface="+mn-ea"/>
              </a:rPr>
              <a:t>ESDF</a:t>
            </a:r>
            <a:endParaRPr lang="zh-CN" altLang="en-US" dirty="0"/>
          </a:p>
        </p:txBody>
      </p:sp>
      <p:sp>
        <p:nvSpPr>
          <p:cNvPr id="14" name="object 102">
            <a:extLst>
              <a:ext uri="{FF2B5EF4-FFF2-40B4-BE49-F238E27FC236}">
                <a16:creationId xmlns:a16="http://schemas.microsoft.com/office/drawing/2014/main" id="{B3ABB6F1-E9C1-44C5-9FF4-692A8A4397E7}"/>
              </a:ext>
            </a:extLst>
          </p:cNvPr>
          <p:cNvSpPr txBox="1"/>
          <p:nvPr/>
        </p:nvSpPr>
        <p:spPr>
          <a:xfrm>
            <a:off x="618523" y="712254"/>
            <a:ext cx="5334427" cy="382156"/>
          </a:xfrm>
          <a:prstGeom prst="rect">
            <a:avLst/>
          </a:prstGeom>
        </p:spPr>
        <p:txBody>
          <a:bodyPr vert="horz" wrap="square" lIns="0" tIns="9525" rIns="0" bIns="0" rtlCol="0">
            <a:spAutoFit/>
          </a:bodyPr>
          <a:lstStyle>
            <a:defPPr>
              <a:defRPr lang="zh-CN"/>
            </a:defPPr>
            <a:lvl1pPr indent="-342900">
              <a:lnSpc>
                <a:spcPct val="150000"/>
              </a:lnSpc>
              <a:buFont typeface="Wingdings"/>
              <a:buChar char=""/>
              <a:tabLst>
                <a:tab pos="351949" algn="l"/>
                <a:tab pos="352425" algn="l"/>
              </a:tabLst>
              <a:defRPr b="1"/>
            </a:lvl1pPr>
          </a:lstStyle>
          <a:p>
            <a:r>
              <a:rPr lang="en-US" altLang="zh-CN" dirty="0"/>
              <a:t>One Dimension Case</a:t>
            </a:r>
            <a:endParaRPr lang="zh-CN" altLang="en-US" dirty="0"/>
          </a:p>
        </p:txBody>
      </p:sp>
      <p:cxnSp>
        <p:nvCxnSpPr>
          <p:cNvPr id="10" name="直接连接符 9"/>
          <p:cNvCxnSpPr/>
          <p:nvPr/>
        </p:nvCxnSpPr>
        <p:spPr>
          <a:xfrm>
            <a:off x="0" y="4411980"/>
            <a:ext cx="914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V="1">
            <a:off x="1137285" y="1428750"/>
            <a:ext cx="0" cy="34918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0" y="4131945"/>
            <a:ext cx="914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1771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V="1">
            <a:off x="45720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flipV="1">
            <a:off x="227457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flipV="1">
            <a:off x="197739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flipV="1">
            <a:off x="16630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134874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flipV="1">
            <a:off x="104584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V="1">
            <a:off x="7486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flipV="1">
            <a:off x="25774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V="1">
            <a:off x="285750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flipV="1">
            <a:off x="467487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flipV="1">
            <a:off x="437769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V="1">
            <a:off x="40633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V="1">
            <a:off x="374904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V="1">
            <a:off x="344614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V="1">
            <a:off x="314896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496633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V="1">
            <a:off x="524637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V="1">
            <a:off x="706374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V="1">
            <a:off x="676656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V="1">
            <a:off x="645223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613791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V="1">
            <a:off x="583501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flipV="1">
            <a:off x="553783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V="1">
            <a:off x="735520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flipV="1">
            <a:off x="763524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flipV="1">
            <a:off x="884110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V="1">
            <a:off x="8526780"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V="1">
            <a:off x="8223885" y="4131945"/>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flipV="1">
            <a:off x="7926705" y="4131945"/>
            <a:ext cx="0" cy="280035"/>
          </a:xfrm>
          <a:prstGeom prst="line">
            <a:avLst/>
          </a:prstGeom>
          <a:ln w="38100"/>
        </p:spPr>
        <p:style>
          <a:lnRef idx="1">
            <a:schemeClr val="dk1"/>
          </a:lnRef>
          <a:fillRef idx="0">
            <a:schemeClr val="dk1"/>
          </a:fillRef>
          <a:effectRef idx="0">
            <a:schemeClr val="dk1"/>
          </a:effectRef>
          <a:fontRef idx="minor">
            <a:schemeClr val="tx1"/>
          </a:fontRef>
        </p:style>
      </p:cxnSp>
      <p:sp>
        <p:nvSpPr>
          <p:cNvPr id="46" name="矩形 45"/>
          <p:cNvSpPr/>
          <p:nvPr/>
        </p:nvSpPr>
        <p:spPr>
          <a:xfrm>
            <a:off x="2274570" y="4131945"/>
            <a:ext cx="302895" cy="280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7" name="矩形 46"/>
          <p:cNvSpPr/>
          <p:nvPr/>
        </p:nvSpPr>
        <p:spPr>
          <a:xfrm>
            <a:off x="3760470" y="4131945"/>
            <a:ext cx="302895" cy="280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8" name="矩形 47"/>
          <p:cNvSpPr/>
          <p:nvPr/>
        </p:nvSpPr>
        <p:spPr>
          <a:xfrm>
            <a:off x="5537836" y="4131945"/>
            <a:ext cx="302895" cy="280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49" name="矩形 48"/>
          <p:cNvSpPr/>
          <p:nvPr/>
        </p:nvSpPr>
        <p:spPr>
          <a:xfrm>
            <a:off x="5846446" y="4137303"/>
            <a:ext cx="302895" cy="280035"/>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50" name="矩形 49"/>
          <p:cNvSpPr/>
          <p:nvPr/>
        </p:nvSpPr>
        <p:spPr>
          <a:xfrm>
            <a:off x="6766561" y="4143018"/>
            <a:ext cx="302895" cy="25789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51" name="任意多边形 50"/>
          <p:cNvSpPr/>
          <p:nvPr/>
        </p:nvSpPr>
        <p:spPr>
          <a:xfrm>
            <a:off x="20003"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52" name="任意多边形 51"/>
          <p:cNvSpPr/>
          <p:nvPr/>
        </p:nvSpPr>
        <p:spPr>
          <a:xfrm>
            <a:off x="1465897" y="1668654"/>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53" name="任意多边形 52"/>
          <p:cNvSpPr/>
          <p:nvPr/>
        </p:nvSpPr>
        <p:spPr>
          <a:xfrm>
            <a:off x="3277553"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54" name="任意多边形 53"/>
          <p:cNvSpPr/>
          <p:nvPr/>
        </p:nvSpPr>
        <p:spPr>
          <a:xfrm>
            <a:off x="3543300" y="1657581"/>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55" name="任意多边形 54"/>
          <p:cNvSpPr/>
          <p:nvPr/>
        </p:nvSpPr>
        <p:spPr>
          <a:xfrm>
            <a:off x="4481990" y="1663116"/>
            <a:ext cx="4812030" cy="2463292"/>
          </a:xfrm>
          <a:custGeom>
            <a:avLst/>
            <a:gdLst>
              <a:gd name="connsiteX0" fmla="*/ 0 w 6416040"/>
              <a:gd name="connsiteY0" fmla="*/ 0 h 3284389"/>
              <a:gd name="connsiteX1" fmla="*/ 3200400 w 6416040"/>
              <a:gd name="connsiteY1" fmla="*/ 3284220 h 3284389"/>
              <a:gd name="connsiteX2" fmla="*/ 6416040 w 6416040"/>
              <a:gd name="connsiteY2" fmla="*/ 114300 h 3284389"/>
            </a:gdLst>
            <a:ahLst/>
            <a:cxnLst>
              <a:cxn ang="0">
                <a:pos x="connsiteX0" y="connsiteY0"/>
              </a:cxn>
              <a:cxn ang="0">
                <a:pos x="connsiteX1" y="connsiteY1"/>
              </a:cxn>
              <a:cxn ang="0">
                <a:pos x="connsiteX2" y="connsiteY2"/>
              </a:cxn>
            </a:cxnLst>
            <a:rect l="l" t="t" r="r" b="b"/>
            <a:pathLst>
              <a:path w="6416040" h="3284389">
                <a:moveTo>
                  <a:pt x="0" y="0"/>
                </a:moveTo>
                <a:cubicBezTo>
                  <a:pt x="1065530" y="1632585"/>
                  <a:pt x="2131060" y="3265170"/>
                  <a:pt x="3200400" y="3284220"/>
                </a:cubicBezTo>
                <a:cubicBezTo>
                  <a:pt x="4269740" y="3303270"/>
                  <a:pt x="5342890" y="1708785"/>
                  <a:pt x="6416040" y="11430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1350"/>
          </a:p>
        </p:txBody>
      </p:sp>
      <p:sp>
        <p:nvSpPr>
          <p:cNvPr id="56" name="文本框 55"/>
          <p:cNvSpPr txBox="1"/>
          <p:nvPr/>
        </p:nvSpPr>
        <p:spPr>
          <a:xfrm>
            <a:off x="6766560" y="4424174"/>
            <a:ext cx="2320290" cy="323165"/>
          </a:xfrm>
          <a:prstGeom prst="rect">
            <a:avLst/>
          </a:prstGeom>
          <a:noFill/>
        </p:spPr>
        <p:txBody>
          <a:bodyPr wrap="square" rtlCol="0">
            <a:spAutoFit/>
          </a:bodyPr>
          <a:lstStyle/>
          <a:p>
            <a:r>
              <a:rPr lang="en-US" altLang="zh-CN" sz="1500" dirty="0"/>
              <a:t>One Dimension Grid Map</a:t>
            </a:r>
            <a:endParaRPr lang="zh-CN" altLang="en-US" sz="1500" dirty="0"/>
          </a:p>
        </p:txBody>
      </p:sp>
      <p:sp>
        <p:nvSpPr>
          <p:cNvPr id="57" name="文本框 57"/>
          <p:cNvSpPr txBox="1"/>
          <p:nvPr/>
        </p:nvSpPr>
        <p:spPr>
          <a:xfrm>
            <a:off x="214679" y="1293784"/>
            <a:ext cx="893302"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Squared Euclidean distance</a:t>
            </a:r>
            <a:endParaRPr lang="zh-CN" altLang="en-US" sz="1400" dirty="0"/>
          </a:p>
        </p:txBody>
      </p:sp>
      <p:cxnSp>
        <p:nvCxnSpPr>
          <p:cNvPr id="58" name="直接连接符 57"/>
          <p:cNvCxnSpPr/>
          <p:nvPr/>
        </p:nvCxnSpPr>
        <p:spPr>
          <a:xfrm flipV="1">
            <a:off x="1751648" y="4584239"/>
            <a:ext cx="0" cy="280035"/>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V="1">
            <a:off x="1465897" y="4584239"/>
            <a:ext cx="0" cy="280035"/>
          </a:xfrm>
          <a:prstGeom prst="line">
            <a:avLst/>
          </a:prstGeom>
          <a:ln w="38100"/>
        </p:spPr>
        <p:style>
          <a:lnRef idx="1">
            <a:schemeClr val="dk1"/>
          </a:lnRef>
          <a:fillRef idx="0">
            <a:schemeClr val="dk1"/>
          </a:fillRef>
          <a:effectRef idx="0">
            <a:schemeClr val="dk1"/>
          </a:effectRef>
          <a:fontRef idx="minor">
            <a:schemeClr val="tx1"/>
          </a:fontRef>
        </p:style>
      </p:cxnSp>
      <p:grpSp>
        <p:nvGrpSpPr>
          <p:cNvPr id="60" name="组合 59"/>
          <p:cNvGrpSpPr/>
          <p:nvPr/>
        </p:nvGrpSpPr>
        <p:grpSpPr>
          <a:xfrm rot="5400000">
            <a:off x="1463040" y="4584239"/>
            <a:ext cx="280036" cy="280035"/>
            <a:chOff x="2106929" y="6264718"/>
            <a:chExt cx="373381" cy="373380"/>
          </a:xfrm>
        </p:grpSpPr>
        <p:cxnSp>
          <p:nvCxnSpPr>
            <p:cNvPr id="61" name="直接连接符 60"/>
            <p:cNvCxnSpPr/>
            <p:nvPr/>
          </p:nvCxnSpPr>
          <p:spPr>
            <a:xfrm flipV="1">
              <a:off x="2480310" y="6264718"/>
              <a:ext cx="0" cy="373380"/>
            </a:xfrm>
            <a:prstGeom prst="line">
              <a:avLst/>
            </a:prstGeom>
            <a:ln w="3810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V="1">
              <a:off x="2106929" y="6264718"/>
              <a:ext cx="0" cy="373380"/>
            </a:xfrm>
            <a:prstGeom prst="line">
              <a:avLst/>
            </a:prstGeom>
            <a:ln w="38100"/>
          </p:spPr>
          <p:style>
            <a:lnRef idx="1">
              <a:schemeClr val="dk1"/>
            </a:lnRef>
            <a:fillRef idx="0">
              <a:schemeClr val="dk1"/>
            </a:fillRef>
            <a:effectRef idx="0">
              <a:schemeClr val="dk1"/>
            </a:effectRef>
            <a:fontRef idx="minor">
              <a:schemeClr val="tx1"/>
            </a:fontRef>
          </p:style>
        </p:cxnSp>
      </p:grpSp>
      <p:sp>
        <p:nvSpPr>
          <p:cNvPr id="63" name="文本框 62"/>
          <p:cNvSpPr txBox="1"/>
          <p:nvPr/>
        </p:nvSpPr>
        <p:spPr>
          <a:xfrm>
            <a:off x="1783079" y="4574215"/>
            <a:ext cx="621506" cy="323165"/>
          </a:xfrm>
          <a:prstGeom prst="rect">
            <a:avLst/>
          </a:prstGeom>
          <a:noFill/>
        </p:spPr>
        <p:txBody>
          <a:bodyPr wrap="square" rtlCol="0">
            <a:spAutoFit/>
          </a:bodyPr>
          <a:lstStyle/>
          <a:p>
            <a:r>
              <a:rPr lang="en-US" altLang="zh-CN" sz="1500" dirty="0"/>
              <a:t>Free</a:t>
            </a:r>
            <a:endParaRPr lang="zh-CN" altLang="en-US" sz="1500" dirty="0"/>
          </a:p>
        </p:txBody>
      </p:sp>
      <p:sp>
        <p:nvSpPr>
          <p:cNvPr id="64" name="矩形 63"/>
          <p:cNvSpPr/>
          <p:nvPr/>
        </p:nvSpPr>
        <p:spPr>
          <a:xfrm>
            <a:off x="2554605" y="4584239"/>
            <a:ext cx="302895" cy="2800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65" name="文本框 64"/>
          <p:cNvSpPr txBox="1"/>
          <p:nvPr/>
        </p:nvSpPr>
        <p:spPr>
          <a:xfrm>
            <a:off x="2864644" y="4574215"/>
            <a:ext cx="1050131" cy="323165"/>
          </a:xfrm>
          <a:prstGeom prst="rect">
            <a:avLst/>
          </a:prstGeom>
          <a:noFill/>
        </p:spPr>
        <p:txBody>
          <a:bodyPr wrap="square" rtlCol="0">
            <a:spAutoFit/>
          </a:bodyPr>
          <a:lstStyle/>
          <a:p>
            <a:r>
              <a:rPr lang="en-US" altLang="zh-CN" sz="1500" dirty="0"/>
              <a:t>Occupied</a:t>
            </a:r>
            <a:endParaRPr lang="zh-CN" altLang="en-US" sz="1500" dirty="0"/>
          </a:p>
        </p:txBody>
      </p:sp>
      <p:grpSp>
        <p:nvGrpSpPr>
          <p:cNvPr id="66" name="组合 65"/>
          <p:cNvGrpSpPr/>
          <p:nvPr/>
        </p:nvGrpSpPr>
        <p:grpSpPr>
          <a:xfrm>
            <a:off x="2502595" y="965835"/>
            <a:ext cx="6641405" cy="1754505"/>
            <a:chOff x="3336793" y="1303020"/>
            <a:chExt cx="8855207" cy="2339340"/>
          </a:xfrm>
        </p:grpSpPr>
        <p:sp>
          <p:nvSpPr>
            <p:cNvPr id="67" name="矩形 66"/>
            <p:cNvSpPr/>
            <p:nvPr/>
          </p:nvSpPr>
          <p:spPr>
            <a:xfrm>
              <a:off x="3336793" y="1303020"/>
              <a:ext cx="8855207" cy="2339340"/>
            </a:xfrm>
            <a:prstGeom prst="rect">
              <a:avLst/>
            </a:prstGeom>
            <a:solidFill>
              <a:schemeClr val="bg1">
                <a:alpha val="8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68" name="文本框 67"/>
                <p:cNvSpPr txBox="1"/>
                <p:nvPr/>
              </p:nvSpPr>
              <p:spPr>
                <a:xfrm>
                  <a:off x="5659785" y="1526647"/>
                  <a:ext cx="3048441" cy="53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𝒟</m:t>
                            </m:r>
                          </m:e>
                          <m:sub>
                            <m:r>
                              <a:rPr lang="en-US" altLang="zh-CN" b="0" i="1" smtClean="0">
                                <a:latin typeface="Cambria Math" panose="02040503050406030204" pitchFamily="18" charset="0"/>
                              </a:rPr>
                              <m:t> </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𝑝</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i="1">
                                    <a:latin typeface="Cambria Math" panose="02040503050406030204" pitchFamily="18" charset="0"/>
                                    <a:ea typeface="Cambria Math" panose="02040503050406030204" pitchFamily="18" charset="0"/>
                                  </a:rPr>
                                  <m:t>𝑜</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𝒢</m:t>
                                </m:r>
                              </m:lim>
                            </m:limLow>
                          </m:fName>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m:t>
                                    </m:r>
                                  </m:e>
                                  <m:sup>
                                    <m:r>
                                      <a:rPr lang="en-US" altLang="zh-CN" i="1">
                                        <a:latin typeface="Cambria Math" panose="02040503050406030204" pitchFamily="18" charset="0"/>
                                      </a:rPr>
                                      <m:t>2</m:t>
                                    </m:r>
                                  </m:sup>
                                </m:sSup>
                              </m:e>
                            </m:d>
                          </m:e>
                        </m:func>
                      </m:oMath>
                    </m:oMathPara>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5659785" y="1526647"/>
                  <a:ext cx="3048441" cy="533395"/>
                </a:xfrm>
                <a:prstGeom prst="rect">
                  <a:avLst/>
                </a:prstGeom>
                <a:blipFill>
                  <a:blip r:embed="rId3"/>
                  <a:stretch>
                    <a:fillRect l="-1867" b="-19697"/>
                  </a:stretch>
                </a:blipFill>
              </p:spPr>
              <p:txBody>
                <a:bodyPr/>
                <a:lstStyle/>
                <a:p>
                  <a:r>
                    <a:rPr lang="zh-CN" altLang="en-US">
                      <a:noFill/>
                    </a:rPr>
                    <a:t> </a:t>
                  </a:r>
                </a:p>
              </p:txBody>
            </p:sp>
          </mc:Fallback>
        </mc:AlternateContent>
        <p:grpSp>
          <p:nvGrpSpPr>
            <p:cNvPr id="69" name="组合 68"/>
            <p:cNvGrpSpPr/>
            <p:nvPr/>
          </p:nvGrpSpPr>
          <p:grpSpPr>
            <a:xfrm>
              <a:off x="3576807" y="2000686"/>
              <a:ext cx="3855720" cy="1406793"/>
              <a:chOff x="-1268729" y="4526769"/>
              <a:chExt cx="3855720" cy="1406793"/>
            </a:xfrm>
          </p:grpSpPr>
          <p:cxnSp>
            <p:nvCxnSpPr>
              <p:cNvPr id="73" name="直接箭头连接符 72"/>
              <p:cNvCxnSpPr>
                <a:stCxn id="74" idx="0"/>
              </p:cNvCxnSpPr>
              <p:nvPr/>
            </p:nvCxnSpPr>
            <p:spPr>
              <a:xfrm flipV="1">
                <a:off x="659131" y="4526769"/>
                <a:ext cx="454925" cy="54414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4" name="圆角矩形 73"/>
                  <p:cNvSpPr/>
                  <p:nvPr/>
                </p:nvSpPr>
                <p:spPr>
                  <a:xfrm>
                    <a:off x="-1268729" y="5070914"/>
                    <a:ext cx="3855720" cy="862648"/>
                  </a:xfrm>
                  <a:prstGeom prst="roundRect">
                    <a:avLst/>
                  </a:prstGeom>
                  <a:solidFill>
                    <a:schemeClr val="accent6">
                      <a:lumMod val="60000"/>
                      <a:lumOff val="40000"/>
                    </a:schemeClr>
                  </a:solidFill>
                </p:spPr>
                <p:txBody>
                  <a:bodyPr wrap="square">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𝒟</m:t>
                            </m:r>
                          </m:e>
                          <m:sub>
                            <m:r>
                              <a:rPr lang="en-US" altLang="zh-CN" sz="1600" b="0" i="1" smtClean="0">
                                <a:latin typeface="Cambria Math" panose="02040503050406030204" pitchFamily="18" charset="0"/>
                              </a:rPr>
                              <m:t> </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𝑝</m:t>
                            </m:r>
                          </m:e>
                        </m:d>
                      </m:oMath>
                    </a14:m>
                    <a:r>
                      <a:rPr lang="en-US" altLang="zh-CN" sz="1600" dirty="0"/>
                      <a:t>: obstacle  distance of grid </a:t>
                    </a:r>
                    <a14:m>
                      <m:oMath xmlns:m="http://schemas.openxmlformats.org/officeDocument/2006/math">
                        <m:r>
                          <a:rPr lang="en-US" altLang="zh-CN" sz="1600" i="1">
                            <a:latin typeface="Cambria Math" panose="02040503050406030204" pitchFamily="18" charset="0"/>
                          </a:rPr>
                          <m:t>𝑝</m:t>
                        </m:r>
                      </m:oMath>
                    </a14:m>
                    <a:r>
                      <a:rPr lang="zh-CN" altLang="en-US" sz="1600" dirty="0"/>
                      <a:t> </a:t>
                    </a:r>
                    <a:r>
                      <a:rPr lang="en-US" altLang="zh-CN" sz="1600" dirty="0"/>
                      <a:t>in one dimension</a:t>
                    </a:r>
                    <a:endParaRPr lang="zh-CN" altLang="en-US" sz="1600" dirty="0"/>
                  </a:p>
                </p:txBody>
              </p:sp>
            </mc:Choice>
            <mc:Fallback xmlns="">
              <p:sp>
                <p:nvSpPr>
                  <p:cNvPr id="74" name="圆角矩形 73"/>
                  <p:cNvSpPr>
                    <a:spLocks noRot="1" noChangeAspect="1" noMove="1" noResize="1" noEditPoints="1" noAdjustHandles="1" noChangeArrowheads="1" noChangeShapeType="1" noTextEdit="1"/>
                  </p:cNvSpPr>
                  <p:nvPr/>
                </p:nvSpPr>
                <p:spPr>
                  <a:xfrm>
                    <a:off x="-1268729" y="5070914"/>
                    <a:ext cx="3855720" cy="862648"/>
                  </a:xfrm>
                  <a:prstGeom prst="roundRect">
                    <a:avLst/>
                  </a:prstGeom>
                  <a:blipFill>
                    <a:blip r:embed="rId4"/>
                    <a:stretch>
                      <a:fillRect r="-633" b="-6604"/>
                    </a:stretch>
                  </a:blipFill>
                </p:spPr>
                <p:txBody>
                  <a:bodyPr/>
                  <a:lstStyle/>
                  <a:p>
                    <a:r>
                      <a:rPr lang="zh-CN" altLang="en-US">
                        <a:noFill/>
                      </a:rPr>
                      <a:t> </a:t>
                    </a:r>
                  </a:p>
                </p:txBody>
              </p:sp>
            </mc:Fallback>
          </mc:AlternateContent>
        </p:grpSp>
        <p:grpSp>
          <p:nvGrpSpPr>
            <p:cNvPr id="70" name="组合 69"/>
            <p:cNvGrpSpPr/>
            <p:nvPr/>
          </p:nvGrpSpPr>
          <p:grpSpPr>
            <a:xfrm>
              <a:off x="7887452" y="2076298"/>
              <a:ext cx="4099560" cy="1331181"/>
              <a:chOff x="862596" y="3599535"/>
              <a:chExt cx="4099560" cy="1331181"/>
            </a:xfrm>
          </p:grpSpPr>
          <p:cxnSp>
            <p:nvCxnSpPr>
              <p:cNvPr id="71" name="直接箭头连接符 70"/>
              <p:cNvCxnSpPr>
                <a:cxnSpLocks/>
                <a:stCxn id="72" idx="0"/>
              </p:cNvCxnSpPr>
              <p:nvPr/>
            </p:nvCxnSpPr>
            <p:spPr>
              <a:xfrm flipH="1" flipV="1">
                <a:off x="1174265" y="3599535"/>
                <a:ext cx="1738111" cy="46853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2" name="圆角矩形 71"/>
                  <p:cNvSpPr/>
                  <p:nvPr/>
                </p:nvSpPr>
                <p:spPr>
                  <a:xfrm>
                    <a:off x="862596" y="4068068"/>
                    <a:ext cx="4099560" cy="862648"/>
                  </a:xfrm>
                  <a:prstGeom prst="roundRect">
                    <a:avLst/>
                  </a:prstGeom>
                  <a:solidFill>
                    <a:schemeClr val="accent6">
                      <a:lumMod val="60000"/>
                      <a:lumOff val="40000"/>
                    </a:schemeClr>
                  </a:solidFill>
                </p:spPr>
                <p:txBody>
                  <a:bodyPr wrap="square">
                    <a:spAutoFit/>
                  </a:bodyPr>
                  <a:lstStyle/>
                  <a:p>
                    <a14:m>
                      <m:oMath xmlns:m="http://schemas.openxmlformats.org/officeDocument/2006/math">
                        <m:r>
                          <a:rPr lang="en-US" altLang="zh-CN" sz="1600" i="1">
                            <a:latin typeface="Cambria Math" panose="02040503050406030204" pitchFamily="18" charset="0"/>
                            <a:ea typeface="Cambria Math" panose="02040503050406030204" pitchFamily="18" charset="0"/>
                          </a:rPr>
                          <m:t>𝑜</m:t>
                        </m:r>
                        <m:r>
                          <a:rPr lang="en-US" altLang="zh-CN" sz="1600" i="1">
                            <a:latin typeface="Cambria Math" panose="02040503050406030204" pitchFamily="18" charset="0"/>
                            <a:ea typeface="Cambria Math" panose="02040503050406030204" pitchFamily="18" charset="0"/>
                          </a:rPr>
                          <m:t>∈</m:t>
                        </m:r>
                        <m:r>
                          <a:rPr lang="zh-CN" altLang="en-US" sz="1600" i="1">
                            <a:latin typeface="Cambria Math" panose="02040503050406030204" pitchFamily="18" charset="0"/>
                            <a:ea typeface="Cambria Math" panose="02040503050406030204" pitchFamily="18" charset="0"/>
                          </a:rPr>
                          <m:t>𝒢</m:t>
                        </m:r>
                      </m:oMath>
                    </a14:m>
                    <a:r>
                      <a:rPr lang="en-US" altLang="zh-CN" sz="1600" dirty="0"/>
                      <a:t>: obstacle(</a:t>
                    </a:r>
                    <a14:m>
                      <m:oMath xmlns:m="http://schemas.openxmlformats.org/officeDocument/2006/math">
                        <m:r>
                          <a:rPr lang="en-US" altLang="zh-CN" sz="1600" i="1">
                            <a:latin typeface="Cambria Math" panose="02040503050406030204" pitchFamily="18" charset="0"/>
                            <a:ea typeface="Cambria Math" panose="02040503050406030204" pitchFamily="18" charset="0"/>
                          </a:rPr>
                          <m:t>𝑜</m:t>
                        </m:r>
                      </m:oMath>
                    </a14:m>
                    <a:r>
                      <a:rPr lang="en-US" altLang="zh-CN" sz="1600" dirty="0"/>
                      <a:t>) in the grid map(</a:t>
                    </a:r>
                    <a14:m>
                      <m:oMath xmlns:m="http://schemas.openxmlformats.org/officeDocument/2006/math">
                        <m:r>
                          <a:rPr lang="zh-CN" altLang="en-US" sz="1600" i="1">
                            <a:latin typeface="Cambria Math" panose="02040503050406030204" pitchFamily="18" charset="0"/>
                            <a:ea typeface="Cambria Math" panose="02040503050406030204" pitchFamily="18" charset="0"/>
                          </a:rPr>
                          <m:t>𝒢</m:t>
                        </m:r>
                      </m:oMath>
                    </a14:m>
                    <a:r>
                      <a:rPr lang="en-US" altLang="zh-CN" sz="1600" dirty="0"/>
                      <a:t>) that is closest to </a:t>
                    </a:r>
                    <a14:m>
                      <m:oMath xmlns:m="http://schemas.openxmlformats.org/officeDocument/2006/math">
                        <m:r>
                          <a:rPr lang="en-US" altLang="zh-CN" sz="1600" i="1">
                            <a:latin typeface="Cambria Math" panose="02040503050406030204" pitchFamily="18" charset="0"/>
                          </a:rPr>
                          <m:t>𝑝</m:t>
                        </m:r>
                      </m:oMath>
                    </a14:m>
                    <a:endParaRPr lang="zh-CN" altLang="en-US" sz="1600" dirty="0"/>
                  </a:p>
                </p:txBody>
              </p:sp>
            </mc:Choice>
            <mc:Fallback xmlns="">
              <p:sp>
                <p:nvSpPr>
                  <p:cNvPr id="72" name="圆角矩形 71"/>
                  <p:cNvSpPr>
                    <a:spLocks noRot="1" noChangeAspect="1" noMove="1" noResize="1" noEditPoints="1" noAdjustHandles="1" noChangeArrowheads="1" noChangeShapeType="1" noTextEdit="1"/>
                  </p:cNvSpPr>
                  <p:nvPr/>
                </p:nvSpPr>
                <p:spPr>
                  <a:xfrm>
                    <a:off x="862596" y="4068068"/>
                    <a:ext cx="4099560" cy="862648"/>
                  </a:xfrm>
                  <a:prstGeom prst="roundRect">
                    <a:avLst/>
                  </a:prstGeom>
                  <a:blipFill>
                    <a:blip r:embed="rId5"/>
                    <a:stretch>
                      <a:fillRect b="-6604"/>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75068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21820</TotalTime>
  <Words>2918</Words>
  <Application>Microsoft Office PowerPoint</Application>
  <PresentationFormat>全屏显示(16:9)</PresentationFormat>
  <Paragraphs>750</Paragraphs>
  <Slides>22</Slides>
  <Notes>21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Calibri (正文)</vt:lpstr>
      <vt:lpstr>宋体</vt:lpstr>
      <vt:lpstr>Microsoft YaHei</vt:lpstr>
      <vt:lpstr>Microsoft YaHei</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ESDF</vt:lpstr>
      <vt:lpstr>ESDF</vt:lpstr>
      <vt:lpstr>ESDF</vt:lpstr>
      <vt:lpstr>ESDF</vt:lpstr>
      <vt:lpstr>ESDF</vt:lpstr>
      <vt:lpstr>ESDF</vt:lpstr>
      <vt:lpstr>ESDF</vt:lpstr>
      <vt:lpstr>ESDF</vt:lpstr>
      <vt:lpstr>ESDF</vt:lpstr>
      <vt:lpstr>ESDF</vt:lpstr>
      <vt:lpstr>ESDF</vt:lpstr>
      <vt:lpstr>ESDF</vt:lpstr>
      <vt:lpstr>ESDF</vt:lpstr>
      <vt:lpstr>ESDF</vt:lpstr>
      <vt:lpstr>ESDF</vt:lpstr>
      <vt:lpstr>ESDF</vt:lpstr>
      <vt:lpstr>ESDF</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saikr</dc:creator>
  <cp:lastModifiedBy>dabai wang</cp:lastModifiedBy>
  <cp:revision>973</cp:revision>
  <dcterms:created xsi:type="dcterms:W3CDTF">2017-03-07T07:29:00Z</dcterms:created>
  <dcterms:modified xsi:type="dcterms:W3CDTF">2022-05-27T11:50:47Z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